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Helvetica Neue" panose="020B0604020202020204" charset="0"/>
      <p:regular r:id="rId37"/>
      <p:bold r:id="rId38"/>
      <p:italic r:id="rId39"/>
      <p:boldItalic r:id="rId40"/>
    </p:embeddedFont>
    <p:embeddedFont>
      <p:font typeface="Libre Baskerville" panose="02000000000000000000" pitchFamily="2" charset="0"/>
      <p:regular r:id="rId41"/>
      <p:bold r:id="rId42"/>
      <p: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76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jMukEQ1fjjDeLfimUBhGFhq67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D11AB8-EE25-43E3-8182-A3B540BF646A}">
  <a:tblStyle styleId="{40D11AB8-EE25-43E3-8182-A3B540BF646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534" y="96"/>
      </p:cViewPr>
      <p:guideLst>
        <p:guide pos="76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1eb92680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21eb92680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21eb926805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21eb926805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54" name="Google Shape;254;g121eb926805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21eb92680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g121eb92680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1eb926805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121eb926805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67" name="Google Shape;267;g121eb926805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21eb926805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21eb926805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222222"/>
              </a:solidFill>
            </a:endParaRPr>
          </a:p>
        </p:txBody>
      </p:sp>
      <p:sp>
        <p:nvSpPr>
          <p:cNvPr id="274" name="Google Shape;274;g121eb926805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4d3e4121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124d3e4121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124d3e4121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21eb92680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21eb926805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121eb926805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21eb926805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121eb926805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222222"/>
              </a:solidFill>
            </a:endParaRPr>
          </a:p>
        </p:txBody>
      </p:sp>
      <p:sp>
        <p:nvSpPr>
          <p:cNvPr id="295" name="Google Shape;295;g121eb926805_0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265796250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1265796250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1265796250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21eb926805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121eb926805_0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121eb926805_0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21eb926805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121eb926805_0_1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121eb926805_0_1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24eae80e8e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124eae80e8e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solidFill>
                <a:srgbClr val="3F3F3F"/>
              </a:solidFill>
            </a:endParaRPr>
          </a:p>
          <a:p>
            <a:pPr marL="0" lvl="0" indent="0" algn="l" rtl="0">
              <a:lnSpc>
                <a:spcPct val="100000"/>
              </a:lnSpc>
              <a:spcBef>
                <a:spcPts val="0"/>
              </a:spcBef>
              <a:spcAft>
                <a:spcPts val="0"/>
              </a:spcAft>
              <a:buSzPts val="1400"/>
              <a:buNone/>
            </a:pPr>
            <a:endParaRPr sz="1100">
              <a:latin typeface="Cambria"/>
              <a:ea typeface="Cambria"/>
              <a:cs typeface="Cambria"/>
              <a:sym typeface="Cambria"/>
            </a:endParaRPr>
          </a:p>
          <a:p>
            <a:pPr marL="0" lvl="0" indent="0" algn="l" rtl="0">
              <a:lnSpc>
                <a:spcPct val="100000"/>
              </a:lnSpc>
              <a:spcBef>
                <a:spcPts val="0"/>
              </a:spcBef>
              <a:spcAft>
                <a:spcPts val="0"/>
              </a:spcAft>
              <a:buSzPts val="1400"/>
              <a:buNone/>
            </a:pPr>
            <a:r>
              <a:rPr lang="en-US" sz="1100">
                <a:latin typeface="Arial"/>
                <a:ea typeface="Arial"/>
                <a:cs typeface="Arial"/>
                <a:sym typeface="Arial"/>
              </a:rPr>
              <a:t> </a:t>
            </a:r>
            <a:endParaRPr/>
          </a:p>
          <a:p>
            <a:pPr marL="0" lvl="0" indent="0" algn="l" rtl="0">
              <a:lnSpc>
                <a:spcPct val="100000"/>
              </a:lnSpc>
              <a:spcBef>
                <a:spcPts val="0"/>
              </a:spcBef>
              <a:spcAft>
                <a:spcPts val="0"/>
              </a:spcAft>
              <a:buSzPts val="1400"/>
              <a:buNone/>
            </a:pPr>
            <a:endParaRPr/>
          </a:p>
        </p:txBody>
      </p:sp>
      <p:sp>
        <p:nvSpPr>
          <p:cNvPr id="324" name="Google Shape;324;g124eae80e8e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25673bcdc5_2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0" name="Google Shape;330;g125673bcdc5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25673bcdc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125673bcdc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84" name="Google Shape;384;g125673bcdc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21eb926805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121eb926805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121eb926805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1b3de2ef61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11b3de2ef61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11b3de2ef61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265796250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1265796250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1265796250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FF"/>
              </a:solidFill>
            </a:endParaRPr>
          </a:p>
        </p:txBody>
      </p:sp>
      <p:sp>
        <p:nvSpPr>
          <p:cNvPr id="195" name="Google Shape;1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21eb926805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121eb926805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21eb92680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121eb9268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1eb9268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21eb926805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121eb926805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21eb926805_0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121eb926805_0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21eb926805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121eb926805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36" name="Google Shape;236;g121eb926805_0_1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b3de2ef61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00"/>
              </a:solidFill>
            </a:endParaRPr>
          </a:p>
        </p:txBody>
      </p:sp>
      <p:sp>
        <p:nvSpPr>
          <p:cNvPr id="242" name="Google Shape;242;g11b3de2ef61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2.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3.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4.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nk Divider">
  <p:cSld name="Pink Divider">
    <p:spTree>
      <p:nvGrpSpPr>
        <p:cNvPr id="1" name="Shape 12"/>
        <p:cNvGrpSpPr/>
        <p:nvPr/>
      </p:nvGrpSpPr>
      <p:grpSpPr>
        <a:xfrm>
          <a:off x="0" y="0"/>
          <a:ext cx="0" cy="0"/>
          <a:chOff x="0" y="0"/>
          <a:chExt cx="0" cy="0"/>
        </a:xfrm>
      </p:grpSpPr>
      <p:pic>
        <p:nvPicPr>
          <p:cNvPr id="13" name="Google Shape;13;p52"/>
          <p:cNvPicPr preferRelativeResize="0"/>
          <p:nvPr/>
        </p:nvPicPr>
        <p:blipFill rotWithShape="1">
          <a:blip r:embed="rId2">
            <a:alphaModFix/>
          </a:blip>
          <a:srcRect/>
          <a:stretch/>
        </p:blipFill>
        <p:spPr>
          <a:xfrm>
            <a:off x="0" y="0"/>
            <a:ext cx="12192000" cy="1378324"/>
          </a:xfrm>
          <a:prstGeom prst="rect">
            <a:avLst/>
          </a:prstGeom>
          <a:noFill/>
          <a:ln>
            <a:noFill/>
          </a:ln>
        </p:spPr>
      </p:pic>
      <p:pic>
        <p:nvPicPr>
          <p:cNvPr id="14" name="Google Shape;14;p52"/>
          <p:cNvPicPr preferRelativeResize="0"/>
          <p:nvPr/>
        </p:nvPicPr>
        <p:blipFill rotWithShape="1">
          <a:blip r:embed="rId3">
            <a:alphaModFix/>
          </a:blip>
          <a:srcRect t="-2"/>
          <a:stretch/>
        </p:blipFill>
        <p:spPr>
          <a:xfrm>
            <a:off x="0" y="2042118"/>
            <a:ext cx="12192000" cy="4820771"/>
          </a:xfrm>
          <a:prstGeom prst="rect">
            <a:avLst/>
          </a:prstGeom>
          <a:noFill/>
          <a:ln>
            <a:noFill/>
          </a:ln>
        </p:spPr>
      </p:pic>
      <p:sp>
        <p:nvSpPr>
          <p:cNvPr id="15" name="Google Shape;15;p52"/>
          <p:cNvSpPr/>
          <p:nvPr/>
        </p:nvSpPr>
        <p:spPr>
          <a:xfrm>
            <a:off x="0" y="1192192"/>
            <a:ext cx="12192000" cy="3323982"/>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52" descr="bkgd.png"/>
          <p:cNvPicPr preferRelativeResize="0"/>
          <p:nvPr/>
        </p:nvPicPr>
        <p:blipFill rotWithShape="1">
          <a:blip r:embed="rId4">
            <a:alphaModFix/>
          </a:blip>
          <a:srcRect l="-406"/>
          <a:stretch/>
        </p:blipFill>
        <p:spPr>
          <a:xfrm>
            <a:off x="-55348" y="1132122"/>
            <a:ext cx="12247348" cy="109147"/>
          </a:xfrm>
          <a:prstGeom prst="rect">
            <a:avLst/>
          </a:prstGeom>
          <a:noFill/>
          <a:ln>
            <a:noFill/>
          </a:ln>
          <a:effectLst>
            <a:outerShdw blurRad="50800" dist="38100" dir="5400000" algn="t" rotWithShape="0">
              <a:srgbClr val="000000">
                <a:alpha val="40000"/>
              </a:srgbClr>
            </a:outerShdw>
          </a:effectLst>
        </p:spPr>
      </p:pic>
      <p:pic>
        <p:nvPicPr>
          <p:cNvPr id="17" name="Google Shape;17;p52" descr="bkgd.png"/>
          <p:cNvPicPr preferRelativeResize="0"/>
          <p:nvPr/>
        </p:nvPicPr>
        <p:blipFill rotWithShape="1">
          <a:blip r:embed="rId4">
            <a:alphaModFix/>
          </a:blip>
          <a:srcRect l="-406"/>
          <a:stretch/>
        </p:blipFill>
        <p:spPr>
          <a:xfrm rot="10800000">
            <a:off x="0" y="4407027"/>
            <a:ext cx="12247348" cy="109147"/>
          </a:xfrm>
          <a:prstGeom prst="rect">
            <a:avLst/>
          </a:prstGeom>
          <a:noFill/>
          <a:ln>
            <a:noFill/>
          </a:ln>
          <a:effectLst>
            <a:outerShdw blurRad="50800" dist="38100" dir="16200000" rotWithShape="0">
              <a:srgbClr val="000000">
                <a:alpha val="40000"/>
              </a:srgbClr>
            </a:outerShdw>
          </a:effectLst>
        </p:spPr>
      </p:pic>
      <p:pic>
        <p:nvPicPr>
          <p:cNvPr id="18" name="Google Shape;18;p52"/>
          <p:cNvPicPr preferRelativeResize="0"/>
          <p:nvPr/>
        </p:nvPicPr>
        <p:blipFill rotWithShape="1">
          <a:blip r:embed="rId5">
            <a:alphaModFix/>
          </a:blip>
          <a:srcRect/>
          <a:stretch/>
        </p:blipFill>
        <p:spPr>
          <a:xfrm>
            <a:off x="4726022" y="5193877"/>
            <a:ext cx="2708448" cy="1396180"/>
          </a:xfrm>
          <a:prstGeom prst="rect">
            <a:avLst/>
          </a:prstGeom>
          <a:noFill/>
          <a:ln>
            <a:noFill/>
          </a:ln>
          <a:effectLst>
            <a:outerShdw blurRad="228600" sx="102000" sy="102000" algn="ctr" rotWithShape="0">
              <a:srgbClr val="000000"/>
            </a:outerShdw>
          </a:effectLst>
        </p:spPr>
      </p:pic>
      <p:sp>
        <p:nvSpPr>
          <p:cNvPr id="19" name="Google Shape;19;p52"/>
          <p:cNvSpPr txBox="1">
            <a:spLocks noGrp="1"/>
          </p:cNvSpPr>
          <p:nvPr>
            <p:ph type="title"/>
          </p:nvPr>
        </p:nvSpPr>
        <p:spPr>
          <a:xfrm>
            <a:off x="584947" y="1512800"/>
            <a:ext cx="11006418" cy="173466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584947" y="3368488"/>
            <a:ext cx="11006418" cy="8269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0"/>
        <p:cNvGrpSpPr/>
        <p:nvPr/>
      </p:nvGrpSpPr>
      <p:grpSpPr>
        <a:xfrm>
          <a:off x="0" y="0"/>
          <a:ext cx="0" cy="0"/>
          <a:chOff x="0" y="0"/>
          <a:chExt cx="0" cy="0"/>
        </a:xfrm>
      </p:grpSpPr>
      <p:pic>
        <p:nvPicPr>
          <p:cNvPr id="71" name="Google Shape;71;p44"/>
          <p:cNvPicPr preferRelativeResize="0"/>
          <p:nvPr/>
        </p:nvPicPr>
        <p:blipFill rotWithShape="1">
          <a:blip r:embed="rId2">
            <a:alphaModFix/>
          </a:blip>
          <a:srcRect/>
          <a:stretch/>
        </p:blipFill>
        <p:spPr>
          <a:xfrm>
            <a:off x="0" y="0"/>
            <a:ext cx="12192001" cy="6858000"/>
          </a:xfrm>
          <a:prstGeom prst="rect">
            <a:avLst/>
          </a:prstGeom>
          <a:noFill/>
          <a:ln>
            <a:noFill/>
          </a:ln>
        </p:spPr>
      </p:pic>
      <p:sp>
        <p:nvSpPr>
          <p:cNvPr id="72" name="Google Shape;72;p44"/>
          <p:cNvSpPr/>
          <p:nvPr/>
        </p:nvSpPr>
        <p:spPr>
          <a:xfrm>
            <a:off x="0" y="0"/>
            <a:ext cx="12192000" cy="6858000"/>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44"/>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74" name="Google Shape;74;p44"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75" name="Google Shape;75;p44"/>
          <p:cNvPicPr preferRelativeResize="0"/>
          <p:nvPr/>
        </p:nvPicPr>
        <p:blipFill rotWithShape="1">
          <a:blip r:embed="rId5">
            <a:alphaModFix/>
          </a:blip>
          <a:srcRect/>
          <a:stretch/>
        </p:blipFill>
        <p:spPr>
          <a:xfrm>
            <a:off x="521540" y="5828286"/>
            <a:ext cx="1495641" cy="770989"/>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iff Title ">
  <p:cSld name="Cliff Title ">
    <p:spTree>
      <p:nvGrpSpPr>
        <p:cNvPr id="1" name="Shape 76"/>
        <p:cNvGrpSpPr/>
        <p:nvPr/>
      </p:nvGrpSpPr>
      <p:grpSpPr>
        <a:xfrm>
          <a:off x="0" y="0"/>
          <a:ext cx="0" cy="0"/>
          <a:chOff x="0" y="0"/>
          <a:chExt cx="0" cy="0"/>
        </a:xfrm>
      </p:grpSpPr>
      <p:pic>
        <p:nvPicPr>
          <p:cNvPr id="77" name="Google Shape;77;p45"/>
          <p:cNvPicPr preferRelativeResize="0"/>
          <p:nvPr/>
        </p:nvPicPr>
        <p:blipFill rotWithShape="1">
          <a:blip r:embed="rId2">
            <a:alphaModFix/>
          </a:blip>
          <a:srcRect/>
          <a:stretch/>
        </p:blipFill>
        <p:spPr>
          <a:xfrm>
            <a:off x="0" y="7235"/>
            <a:ext cx="4570456" cy="6858000"/>
          </a:xfrm>
          <a:prstGeom prst="rect">
            <a:avLst/>
          </a:prstGeom>
          <a:noFill/>
          <a:ln>
            <a:noFill/>
          </a:ln>
        </p:spPr>
      </p:pic>
      <p:sp>
        <p:nvSpPr>
          <p:cNvPr id="78" name="Google Shape;78;p45"/>
          <p:cNvSpPr/>
          <p:nvPr/>
        </p:nvSpPr>
        <p:spPr>
          <a:xfrm>
            <a:off x="3038354" y="0"/>
            <a:ext cx="9153646" cy="6865235"/>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9" name="Google Shape;79;p45" descr="bkgd.png"/>
          <p:cNvPicPr preferRelativeResize="0"/>
          <p:nvPr/>
        </p:nvPicPr>
        <p:blipFill rotWithShape="1">
          <a:blip r:embed="rId3">
            <a:alphaModFix/>
          </a:blip>
          <a:srcRect/>
          <a:stretch/>
        </p:blipFill>
        <p:spPr>
          <a:xfrm rot="5400000">
            <a:off x="-445009" y="3374637"/>
            <a:ext cx="6857998" cy="108727"/>
          </a:xfrm>
          <a:prstGeom prst="rect">
            <a:avLst/>
          </a:prstGeom>
          <a:noFill/>
          <a:ln>
            <a:noFill/>
          </a:ln>
          <a:effectLst>
            <a:outerShdw blurRad="50800" dist="38100" algn="l" rotWithShape="0">
              <a:srgbClr val="000000">
                <a:alpha val="40000"/>
              </a:srgbClr>
            </a:outerShdw>
          </a:effectLst>
        </p:spPr>
      </p:pic>
      <p:sp>
        <p:nvSpPr>
          <p:cNvPr id="80" name="Google Shape;80;p45"/>
          <p:cNvSpPr txBox="1">
            <a:spLocks noGrp="1"/>
          </p:cNvSpPr>
          <p:nvPr>
            <p:ph type="ctrTitle"/>
          </p:nvPr>
        </p:nvSpPr>
        <p:spPr>
          <a:xfrm>
            <a:off x="3636334" y="4465674"/>
            <a:ext cx="7947837" cy="129838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4800"/>
              <a:buFont typeface="Calibri"/>
              <a:buNone/>
              <a:defRPr sz="4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5"/>
          <p:cNvSpPr txBox="1">
            <a:spLocks noGrp="1"/>
          </p:cNvSpPr>
          <p:nvPr>
            <p:ph type="subTitle" idx="1"/>
          </p:nvPr>
        </p:nvSpPr>
        <p:spPr>
          <a:xfrm>
            <a:off x="3636334" y="5824243"/>
            <a:ext cx="7947836" cy="8742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B3C06"/>
              </a:buClr>
              <a:buSzPts val="2000"/>
              <a:buNone/>
              <a:defRPr sz="2000">
                <a:solidFill>
                  <a:srgbClr val="8B3C0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2" name="Google Shape;82;p45"/>
          <p:cNvPicPr preferRelativeResize="0"/>
          <p:nvPr/>
        </p:nvPicPr>
        <p:blipFill rotWithShape="1">
          <a:blip r:embed="rId4">
            <a:alphaModFix/>
          </a:blip>
          <a:srcRect/>
          <a:stretch/>
        </p:blipFill>
        <p:spPr>
          <a:xfrm>
            <a:off x="4230524" y="1837152"/>
            <a:ext cx="6829919" cy="3094807"/>
          </a:xfrm>
          <a:prstGeom prst="rect">
            <a:avLst/>
          </a:prstGeom>
          <a:noFill/>
          <a:ln>
            <a:noFill/>
          </a:ln>
          <a:effectLst>
            <a:outerShdw blurRad="393700" dist="177800" dir="5400000" algn="t" rotWithShape="0">
              <a:srgbClr val="000000">
                <a:alpha val="60000"/>
              </a:srgbClr>
            </a:outerShdw>
          </a:effectLst>
        </p:spPr>
      </p:pic>
      <p:pic>
        <p:nvPicPr>
          <p:cNvPr id="83" name="Google Shape;83;p45" descr="Logo, company name&#10;&#10;Description automatically generated"/>
          <p:cNvPicPr preferRelativeResize="0"/>
          <p:nvPr/>
        </p:nvPicPr>
        <p:blipFill rotWithShape="1">
          <a:blip r:embed="rId5">
            <a:alphaModFix/>
          </a:blip>
          <a:srcRect/>
          <a:stretch/>
        </p:blipFill>
        <p:spPr>
          <a:xfrm>
            <a:off x="6015682" y="499759"/>
            <a:ext cx="3208636" cy="1773192"/>
          </a:xfrm>
          <a:prstGeom prst="rect">
            <a:avLst/>
          </a:prstGeom>
          <a:noFill/>
          <a:ln>
            <a:noFill/>
          </a:ln>
        </p:spPr>
      </p:pic>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iff Divider">
  <p:cSld name="Cliff Divider">
    <p:spTree>
      <p:nvGrpSpPr>
        <p:cNvPr id="1" name="Shape 84"/>
        <p:cNvGrpSpPr/>
        <p:nvPr/>
      </p:nvGrpSpPr>
      <p:grpSpPr>
        <a:xfrm>
          <a:off x="0" y="0"/>
          <a:ext cx="0" cy="0"/>
          <a:chOff x="0" y="0"/>
          <a:chExt cx="0" cy="0"/>
        </a:xfrm>
      </p:grpSpPr>
      <p:pic>
        <p:nvPicPr>
          <p:cNvPr id="85" name="Google Shape;85;p4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6" name="Google Shape;86;p46"/>
          <p:cNvSpPr/>
          <p:nvPr/>
        </p:nvSpPr>
        <p:spPr>
          <a:xfrm>
            <a:off x="0" y="1192192"/>
            <a:ext cx="12192000" cy="3323982"/>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46" descr="bkgd.png"/>
          <p:cNvPicPr preferRelativeResize="0"/>
          <p:nvPr/>
        </p:nvPicPr>
        <p:blipFill rotWithShape="1">
          <a:blip r:embed="rId3">
            <a:alphaModFix/>
          </a:blip>
          <a:srcRect l="-406"/>
          <a:stretch/>
        </p:blipFill>
        <p:spPr>
          <a:xfrm>
            <a:off x="-55348" y="1132122"/>
            <a:ext cx="12247348" cy="109147"/>
          </a:xfrm>
          <a:prstGeom prst="rect">
            <a:avLst/>
          </a:prstGeom>
          <a:noFill/>
          <a:ln>
            <a:noFill/>
          </a:ln>
          <a:effectLst>
            <a:outerShdw blurRad="50800" dist="38100" dir="5400000" algn="t" rotWithShape="0">
              <a:srgbClr val="000000">
                <a:alpha val="40000"/>
              </a:srgbClr>
            </a:outerShdw>
          </a:effectLst>
        </p:spPr>
      </p:pic>
      <p:pic>
        <p:nvPicPr>
          <p:cNvPr id="88" name="Google Shape;88;p46" descr="bkgd.png"/>
          <p:cNvPicPr preferRelativeResize="0"/>
          <p:nvPr/>
        </p:nvPicPr>
        <p:blipFill rotWithShape="1">
          <a:blip r:embed="rId3">
            <a:alphaModFix/>
          </a:blip>
          <a:srcRect l="-406"/>
          <a:stretch/>
        </p:blipFill>
        <p:spPr>
          <a:xfrm rot="10800000">
            <a:off x="0" y="4407027"/>
            <a:ext cx="12247348" cy="109147"/>
          </a:xfrm>
          <a:prstGeom prst="rect">
            <a:avLst/>
          </a:prstGeom>
          <a:noFill/>
          <a:ln>
            <a:noFill/>
          </a:ln>
          <a:effectLst>
            <a:outerShdw blurRad="50800" dist="38100" dir="16200000" rotWithShape="0">
              <a:srgbClr val="000000">
                <a:alpha val="40000"/>
              </a:srgbClr>
            </a:outerShdw>
          </a:effectLst>
        </p:spPr>
      </p:pic>
      <p:pic>
        <p:nvPicPr>
          <p:cNvPr id="89" name="Google Shape;89;p46"/>
          <p:cNvPicPr preferRelativeResize="0"/>
          <p:nvPr/>
        </p:nvPicPr>
        <p:blipFill rotWithShape="1">
          <a:blip r:embed="rId4">
            <a:alphaModFix/>
          </a:blip>
          <a:srcRect/>
          <a:stretch/>
        </p:blipFill>
        <p:spPr>
          <a:xfrm>
            <a:off x="4726022" y="5193877"/>
            <a:ext cx="2708448" cy="1396180"/>
          </a:xfrm>
          <a:prstGeom prst="rect">
            <a:avLst/>
          </a:prstGeom>
          <a:noFill/>
          <a:ln>
            <a:noFill/>
          </a:ln>
          <a:effectLst>
            <a:outerShdw blurRad="228600" sx="102000" sy="102000" algn="ctr" rotWithShape="0">
              <a:srgbClr val="000000"/>
            </a:outerShdw>
          </a:effectLst>
        </p:spPr>
      </p:pic>
      <p:sp>
        <p:nvSpPr>
          <p:cNvPr id="90" name="Google Shape;90;p46"/>
          <p:cNvSpPr txBox="1">
            <a:spLocks noGrp="1"/>
          </p:cNvSpPr>
          <p:nvPr>
            <p:ph type="title"/>
          </p:nvPr>
        </p:nvSpPr>
        <p:spPr>
          <a:xfrm>
            <a:off x="584947" y="1512800"/>
            <a:ext cx="11006418" cy="173466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6"/>
          <p:cNvSpPr txBox="1">
            <a:spLocks noGrp="1"/>
          </p:cNvSpPr>
          <p:nvPr>
            <p:ph type="body" idx="1"/>
          </p:nvPr>
        </p:nvSpPr>
        <p:spPr>
          <a:xfrm>
            <a:off x="584947" y="3368488"/>
            <a:ext cx="11006418" cy="8269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urquoise Title">
  <p:cSld name="Turquoise Title">
    <p:spTree>
      <p:nvGrpSpPr>
        <p:cNvPr id="1" name="Shape 92"/>
        <p:cNvGrpSpPr/>
        <p:nvPr/>
      </p:nvGrpSpPr>
      <p:grpSpPr>
        <a:xfrm>
          <a:off x="0" y="0"/>
          <a:ext cx="0" cy="0"/>
          <a:chOff x="0" y="0"/>
          <a:chExt cx="0" cy="0"/>
        </a:xfrm>
      </p:grpSpPr>
      <p:pic>
        <p:nvPicPr>
          <p:cNvPr id="93" name="Google Shape;93;p47"/>
          <p:cNvPicPr preferRelativeResize="0"/>
          <p:nvPr/>
        </p:nvPicPr>
        <p:blipFill rotWithShape="1">
          <a:blip r:embed="rId2">
            <a:alphaModFix/>
          </a:blip>
          <a:srcRect/>
          <a:stretch/>
        </p:blipFill>
        <p:spPr>
          <a:xfrm>
            <a:off x="0" y="0"/>
            <a:ext cx="3813546" cy="6858000"/>
          </a:xfrm>
          <a:prstGeom prst="rect">
            <a:avLst/>
          </a:prstGeom>
          <a:noFill/>
          <a:ln>
            <a:noFill/>
          </a:ln>
        </p:spPr>
      </p:pic>
      <p:pic>
        <p:nvPicPr>
          <p:cNvPr id="94" name="Google Shape;94;p47"/>
          <p:cNvPicPr preferRelativeResize="0"/>
          <p:nvPr/>
        </p:nvPicPr>
        <p:blipFill rotWithShape="1">
          <a:blip r:embed="rId3">
            <a:alphaModFix/>
          </a:blip>
          <a:srcRect/>
          <a:stretch/>
        </p:blipFill>
        <p:spPr>
          <a:xfrm>
            <a:off x="3038354" y="0"/>
            <a:ext cx="9153424" cy="6858000"/>
          </a:xfrm>
          <a:prstGeom prst="rect">
            <a:avLst/>
          </a:prstGeom>
          <a:noFill/>
          <a:ln>
            <a:noFill/>
          </a:ln>
        </p:spPr>
      </p:pic>
      <p:pic>
        <p:nvPicPr>
          <p:cNvPr id="95" name="Google Shape;95;p47" descr="bkgd.png"/>
          <p:cNvPicPr preferRelativeResize="0"/>
          <p:nvPr/>
        </p:nvPicPr>
        <p:blipFill rotWithShape="1">
          <a:blip r:embed="rId4">
            <a:alphaModFix/>
          </a:blip>
          <a:srcRect/>
          <a:stretch/>
        </p:blipFill>
        <p:spPr>
          <a:xfrm rot="5400000">
            <a:off x="-445009" y="3374637"/>
            <a:ext cx="6857998" cy="108727"/>
          </a:xfrm>
          <a:prstGeom prst="rect">
            <a:avLst/>
          </a:prstGeom>
          <a:noFill/>
          <a:ln>
            <a:noFill/>
          </a:ln>
          <a:effectLst>
            <a:outerShdw blurRad="50800" dist="38100" algn="l" rotWithShape="0">
              <a:srgbClr val="000000">
                <a:alpha val="40000"/>
              </a:srgbClr>
            </a:outerShdw>
          </a:effectLst>
        </p:spPr>
      </p:pic>
      <p:sp>
        <p:nvSpPr>
          <p:cNvPr id="96" name="Google Shape;96;p47"/>
          <p:cNvSpPr txBox="1">
            <a:spLocks noGrp="1"/>
          </p:cNvSpPr>
          <p:nvPr>
            <p:ph type="ctrTitle"/>
          </p:nvPr>
        </p:nvSpPr>
        <p:spPr>
          <a:xfrm>
            <a:off x="3636334" y="4465674"/>
            <a:ext cx="7947837" cy="129838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4800"/>
              <a:buFont typeface="Calibri"/>
              <a:buNone/>
              <a:defRPr sz="4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7"/>
          <p:cNvSpPr txBox="1">
            <a:spLocks noGrp="1"/>
          </p:cNvSpPr>
          <p:nvPr>
            <p:ph type="subTitle" idx="1"/>
          </p:nvPr>
        </p:nvSpPr>
        <p:spPr>
          <a:xfrm>
            <a:off x="3636334" y="5824243"/>
            <a:ext cx="7947836" cy="8742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B3C06"/>
              </a:buClr>
              <a:buSzPts val="2000"/>
              <a:buNone/>
              <a:defRPr sz="2000">
                <a:solidFill>
                  <a:srgbClr val="8B3C0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8" name="Google Shape;98;p47" descr="Logo, company name&#10;&#10;Description automatically generated"/>
          <p:cNvPicPr preferRelativeResize="0"/>
          <p:nvPr/>
        </p:nvPicPr>
        <p:blipFill rotWithShape="1">
          <a:blip r:embed="rId5">
            <a:alphaModFix/>
          </a:blip>
          <a:srcRect/>
          <a:stretch/>
        </p:blipFill>
        <p:spPr>
          <a:xfrm>
            <a:off x="6015682" y="499759"/>
            <a:ext cx="3208636" cy="1773192"/>
          </a:xfrm>
          <a:prstGeom prst="rect">
            <a:avLst/>
          </a:prstGeom>
          <a:noFill/>
          <a:ln>
            <a:noFill/>
          </a:ln>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urquoise Divider">
  <p:cSld name="Turquoise Divider">
    <p:spTree>
      <p:nvGrpSpPr>
        <p:cNvPr id="1" name="Shape 99"/>
        <p:cNvGrpSpPr/>
        <p:nvPr/>
      </p:nvGrpSpPr>
      <p:grpSpPr>
        <a:xfrm>
          <a:off x="0" y="0"/>
          <a:ext cx="0" cy="0"/>
          <a:chOff x="0" y="0"/>
          <a:chExt cx="0" cy="0"/>
        </a:xfrm>
      </p:grpSpPr>
      <p:pic>
        <p:nvPicPr>
          <p:cNvPr id="100" name="Google Shape;100;p48"/>
          <p:cNvPicPr preferRelativeResize="0"/>
          <p:nvPr/>
        </p:nvPicPr>
        <p:blipFill rotWithShape="1">
          <a:blip r:embed="rId2">
            <a:alphaModFix/>
          </a:blip>
          <a:srcRect/>
          <a:stretch/>
        </p:blipFill>
        <p:spPr>
          <a:xfrm>
            <a:off x="-1" y="1"/>
            <a:ext cx="12192002" cy="6858000"/>
          </a:xfrm>
          <a:prstGeom prst="rect">
            <a:avLst/>
          </a:prstGeom>
          <a:noFill/>
          <a:ln>
            <a:noFill/>
          </a:ln>
        </p:spPr>
      </p:pic>
      <p:sp>
        <p:nvSpPr>
          <p:cNvPr id="101" name="Google Shape;101;p48"/>
          <p:cNvSpPr/>
          <p:nvPr/>
        </p:nvSpPr>
        <p:spPr>
          <a:xfrm>
            <a:off x="0" y="1192192"/>
            <a:ext cx="12192000" cy="3323982"/>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48" descr="bkgd.png"/>
          <p:cNvPicPr preferRelativeResize="0"/>
          <p:nvPr/>
        </p:nvPicPr>
        <p:blipFill rotWithShape="1">
          <a:blip r:embed="rId3">
            <a:alphaModFix/>
          </a:blip>
          <a:srcRect l="-406"/>
          <a:stretch/>
        </p:blipFill>
        <p:spPr>
          <a:xfrm>
            <a:off x="-55348" y="1132122"/>
            <a:ext cx="12247348" cy="109147"/>
          </a:xfrm>
          <a:prstGeom prst="rect">
            <a:avLst/>
          </a:prstGeom>
          <a:noFill/>
          <a:ln>
            <a:noFill/>
          </a:ln>
          <a:effectLst>
            <a:outerShdw blurRad="50800" dist="38100" dir="5400000" algn="t" rotWithShape="0">
              <a:srgbClr val="000000">
                <a:alpha val="40000"/>
              </a:srgbClr>
            </a:outerShdw>
          </a:effectLst>
        </p:spPr>
      </p:pic>
      <p:pic>
        <p:nvPicPr>
          <p:cNvPr id="103" name="Google Shape;103;p48" descr="bkgd.png"/>
          <p:cNvPicPr preferRelativeResize="0"/>
          <p:nvPr/>
        </p:nvPicPr>
        <p:blipFill rotWithShape="1">
          <a:blip r:embed="rId3">
            <a:alphaModFix/>
          </a:blip>
          <a:srcRect l="-406"/>
          <a:stretch/>
        </p:blipFill>
        <p:spPr>
          <a:xfrm rot="10800000">
            <a:off x="0" y="4407027"/>
            <a:ext cx="12247348" cy="109147"/>
          </a:xfrm>
          <a:prstGeom prst="rect">
            <a:avLst/>
          </a:prstGeom>
          <a:noFill/>
          <a:ln>
            <a:noFill/>
          </a:ln>
          <a:effectLst>
            <a:outerShdw blurRad="50800" dist="38100" dir="16200000" rotWithShape="0">
              <a:srgbClr val="000000">
                <a:alpha val="40000"/>
              </a:srgbClr>
            </a:outerShdw>
          </a:effectLst>
        </p:spPr>
      </p:pic>
      <p:pic>
        <p:nvPicPr>
          <p:cNvPr id="104" name="Google Shape;104;p48"/>
          <p:cNvPicPr preferRelativeResize="0"/>
          <p:nvPr/>
        </p:nvPicPr>
        <p:blipFill rotWithShape="1">
          <a:blip r:embed="rId4">
            <a:alphaModFix/>
          </a:blip>
          <a:srcRect/>
          <a:stretch/>
        </p:blipFill>
        <p:spPr>
          <a:xfrm>
            <a:off x="4726022" y="5193877"/>
            <a:ext cx="2708448" cy="1396180"/>
          </a:xfrm>
          <a:prstGeom prst="rect">
            <a:avLst/>
          </a:prstGeom>
          <a:noFill/>
          <a:ln>
            <a:noFill/>
          </a:ln>
          <a:effectLst>
            <a:outerShdw blurRad="228600" sx="102000" sy="102000" algn="ctr" rotWithShape="0">
              <a:srgbClr val="000000"/>
            </a:outerShdw>
          </a:effectLst>
        </p:spPr>
      </p:pic>
      <p:sp>
        <p:nvSpPr>
          <p:cNvPr id="105" name="Google Shape;105;p48"/>
          <p:cNvSpPr txBox="1">
            <a:spLocks noGrp="1"/>
          </p:cNvSpPr>
          <p:nvPr>
            <p:ph type="title"/>
          </p:nvPr>
        </p:nvSpPr>
        <p:spPr>
          <a:xfrm>
            <a:off x="584947" y="1512800"/>
            <a:ext cx="11006418" cy="173466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8"/>
          <p:cNvSpPr txBox="1">
            <a:spLocks noGrp="1"/>
          </p:cNvSpPr>
          <p:nvPr>
            <p:ph type="body" idx="1"/>
          </p:nvPr>
        </p:nvSpPr>
        <p:spPr>
          <a:xfrm>
            <a:off x="584947" y="3368488"/>
            <a:ext cx="11006418" cy="8269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rash Title">
  <p:cSld name="Crash Title">
    <p:spTree>
      <p:nvGrpSpPr>
        <p:cNvPr id="1" name="Shape 107"/>
        <p:cNvGrpSpPr/>
        <p:nvPr/>
      </p:nvGrpSpPr>
      <p:grpSpPr>
        <a:xfrm>
          <a:off x="0" y="0"/>
          <a:ext cx="0" cy="0"/>
          <a:chOff x="0" y="0"/>
          <a:chExt cx="0" cy="0"/>
        </a:xfrm>
      </p:grpSpPr>
      <p:pic>
        <p:nvPicPr>
          <p:cNvPr id="108" name="Google Shape;108;p49"/>
          <p:cNvPicPr preferRelativeResize="0"/>
          <p:nvPr/>
        </p:nvPicPr>
        <p:blipFill rotWithShape="1">
          <a:blip r:embed="rId2">
            <a:alphaModFix/>
          </a:blip>
          <a:srcRect/>
          <a:stretch/>
        </p:blipFill>
        <p:spPr>
          <a:xfrm>
            <a:off x="0" y="0"/>
            <a:ext cx="3972208" cy="6858000"/>
          </a:xfrm>
          <a:prstGeom prst="rect">
            <a:avLst/>
          </a:prstGeom>
          <a:noFill/>
          <a:ln>
            <a:noFill/>
          </a:ln>
        </p:spPr>
      </p:pic>
      <p:sp>
        <p:nvSpPr>
          <p:cNvPr id="109" name="Google Shape;109;p49"/>
          <p:cNvSpPr/>
          <p:nvPr/>
        </p:nvSpPr>
        <p:spPr>
          <a:xfrm>
            <a:off x="3038354" y="0"/>
            <a:ext cx="9153646" cy="6865235"/>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0" name="Google Shape;110;p49" descr="bkgd.png"/>
          <p:cNvPicPr preferRelativeResize="0"/>
          <p:nvPr/>
        </p:nvPicPr>
        <p:blipFill rotWithShape="1">
          <a:blip r:embed="rId3">
            <a:alphaModFix/>
          </a:blip>
          <a:srcRect/>
          <a:stretch/>
        </p:blipFill>
        <p:spPr>
          <a:xfrm rot="5400000">
            <a:off x="-445009" y="3374637"/>
            <a:ext cx="6857998" cy="108727"/>
          </a:xfrm>
          <a:prstGeom prst="rect">
            <a:avLst/>
          </a:prstGeom>
          <a:noFill/>
          <a:ln>
            <a:noFill/>
          </a:ln>
          <a:effectLst>
            <a:outerShdw blurRad="50800" dist="38100" algn="l" rotWithShape="0">
              <a:srgbClr val="000000">
                <a:alpha val="40000"/>
              </a:srgbClr>
            </a:outerShdw>
          </a:effectLst>
        </p:spPr>
      </p:pic>
      <p:sp>
        <p:nvSpPr>
          <p:cNvPr id="111" name="Google Shape;111;p49"/>
          <p:cNvSpPr txBox="1">
            <a:spLocks noGrp="1"/>
          </p:cNvSpPr>
          <p:nvPr>
            <p:ph type="ctrTitle"/>
          </p:nvPr>
        </p:nvSpPr>
        <p:spPr>
          <a:xfrm>
            <a:off x="3636334" y="4465674"/>
            <a:ext cx="7947837" cy="129838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4800"/>
              <a:buFont typeface="Calibri"/>
              <a:buNone/>
              <a:defRPr sz="4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9"/>
          <p:cNvSpPr txBox="1">
            <a:spLocks noGrp="1"/>
          </p:cNvSpPr>
          <p:nvPr>
            <p:ph type="subTitle" idx="1"/>
          </p:nvPr>
        </p:nvSpPr>
        <p:spPr>
          <a:xfrm>
            <a:off x="3636334" y="5824243"/>
            <a:ext cx="7947836" cy="8742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B3C06"/>
              </a:buClr>
              <a:buSzPts val="2000"/>
              <a:buNone/>
              <a:defRPr sz="2000">
                <a:solidFill>
                  <a:srgbClr val="8B3C0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3" name="Google Shape;113;p49" descr="Logo, company name&#10;&#10;Description automatically generated"/>
          <p:cNvPicPr preferRelativeResize="0"/>
          <p:nvPr/>
        </p:nvPicPr>
        <p:blipFill rotWithShape="1">
          <a:blip r:embed="rId4">
            <a:alphaModFix/>
          </a:blip>
          <a:srcRect/>
          <a:stretch/>
        </p:blipFill>
        <p:spPr>
          <a:xfrm>
            <a:off x="6015682" y="499759"/>
            <a:ext cx="3208636" cy="1773192"/>
          </a:xfrm>
          <a:prstGeom prst="rect">
            <a:avLst/>
          </a:prstGeom>
          <a:noFill/>
          <a:ln>
            <a:noFill/>
          </a:ln>
        </p:spPr>
      </p:pic>
      <p:pic>
        <p:nvPicPr>
          <p:cNvPr id="114" name="Google Shape;114;p49"/>
          <p:cNvPicPr preferRelativeResize="0"/>
          <p:nvPr/>
        </p:nvPicPr>
        <p:blipFill rotWithShape="1">
          <a:blip r:embed="rId5">
            <a:alphaModFix/>
          </a:blip>
          <a:srcRect/>
          <a:stretch/>
        </p:blipFill>
        <p:spPr>
          <a:xfrm>
            <a:off x="4187016" y="2272951"/>
            <a:ext cx="6821226" cy="2626586"/>
          </a:xfrm>
          <a:prstGeom prst="rect">
            <a:avLst/>
          </a:prstGeom>
          <a:noFill/>
          <a:ln>
            <a:noFill/>
          </a:ln>
          <a:effectLst>
            <a:outerShdw blurRad="393700" dist="177800" dir="5400000" algn="t" rotWithShape="0">
              <a:srgbClr val="000000">
                <a:alpha val="60000"/>
              </a:srgbClr>
            </a:outerShdw>
          </a:effectLst>
        </p:spPr>
      </p:pic>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rash Divider">
  <p:cSld name="Crash Divider">
    <p:spTree>
      <p:nvGrpSpPr>
        <p:cNvPr id="1" name="Shape 115"/>
        <p:cNvGrpSpPr/>
        <p:nvPr/>
      </p:nvGrpSpPr>
      <p:grpSpPr>
        <a:xfrm>
          <a:off x="0" y="0"/>
          <a:ext cx="0" cy="0"/>
          <a:chOff x="0" y="0"/>
          <a:chExt cx="0" cy="0"/>
        </a:xfrm>
      </p:grpSpPr>
      <p:pic>
        <p:nvPicPr>
          <p:cNvPr id="116" name="Google Shape;116;p5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7" name="Google Shape;117;p50"/>
          <p:cNvSpPr/>
          <p:nvPr/>
        </p:nvSpPr>
        <p:spPr>
          <a:xfrm>
            <a:off x="0" y="1192192"/>
            <a:ext cx="12192000" cy="3323982"/>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8" name="Google Shape;118;p50" descr="bkgd.png"/>
          <p:cNvPicPr preferRelativeResize="0"/>
          <p:nvPr/>
        </p:nvPicPr>
        <p:blipFill rotWithShape="1">
          <a:blip r:embed="rId3">
            <a:alphaModFix/>
          </a:blip>
          <a:srcRect l="-406"/>
          <a:stretch/>
        </p:blipFill>
        <p:spPr>
          <a:xfrm>
            <a:off x="-55348" y="1132122"/>
            <a:ext cx="12247348" cy="109147"/>
          </a:xfrm>
          <a:prstGeom prst="rect">
            <a:avLst/>
          </a:prstGeom>
          <a:noFill/>
          <a:ln>
            <a:noFill/>
          </a:ln>
          <a:effectLst>
            <a:outerShdw blurRad="50800" dist="38100" dir="5400000" algn="t" rotWithShape="0">
              <a:srgbClr val="000000">
                <a:alpha val="40000"/>
              </a:srgbClr>
            </a:outerShdw>
          </a:effectLst>
        </p:spPr>
      </p:pic>
      <p:pic>
        <p:nvPicPr>
          <p:cNvPr id="119" name="Google Shape;119;p50" descr="bkgd.png"/>
          <p:cNvPicPr preferRelativeResize="0"/>
          <p:nvPr/>
        </p:nvPicPr>
        <p:blipFill rotWithShape="1">
          <a:blip r:embed="rId3">
            <a:alphaModFix/>
          </a:blip>
          <a:srcRect l="-406"/>
          <a:stretch/>
        </p:blipFill>
        <p:spPr>
          <a:xfrm rot="10800000">
            <a:off x="0" y="4407027"/>
            <a:ext cx="12247348" cy="109147"/>
          </a:xfrm>
          <a:prstGeom prst="rect">
            <a:avLst/>
          </a:prstGeom>
          <a:noFill/>
          <a:ln>
            <a:noFill/>
          </a:ln>
          <a:effectLst>
            <a:outerShdw blurRad="50800" dist="38100" dir="16200000" rotWithShape="0">
              <a:srgbClr val="000000">
                <a:alpha val="40000"/>
              </a:srgbClr>
            </a:outerShdw>
          </a:effectLst>
        </p:spPr>
      </p:pic>
      <p:pic>
        <p:nvPicPr>
          <p:cNvPr id="120" name="Google Shape;120;p50"/>
          <p:cNvPicPr preferRelativeResize="0"/>
          <p:nvPr/>
        </p:nvPicPr>
        <p:blipFill rotWithShape="1">
          <a:blip r:embed="rId4">
            <a:alphaModFix/>
          </a:blip>
          <a:srcRect/>
          <a:stretch/>
        </p:blipFill>
        <p:spPr>
          <a:xfrm>
            <a:off x="4726022" y="5193877"/>
            <a:ext cx="2708448" cy="1396180"/>
          </a:xfrm>
          <a:prstGeom prst="rect">
            <a:avLst/>
          </a:prstGeom>
          <a:noFill/>
          <a:ln>
            <a:noFill/>
          </a:ln>
          <a:effectLst>
            <a:outerShdw blurRad="228600" sx="102000" sy="102000" algn="ctr" rotWithShape="0">
              <a:srgbClr val="000000"/>
            </a:outerShdw>
          </a:effectLst>
        </p:spPr>
      </p:pic>
      <p:sp>
        <p:nvSpPr>
          <p:cNvPr id="121" name="Google Shape;121;p50"/>
          <p:cNvSpPr txBox="1">
            <a:spLocks noGrp="1"/>
          </p:cNvSpPr>
          <p:nvPr>
            <p:ph type="title"/>
          </p:nvPr>
        </p:nvSpPr>
        <p:spPr>
          <a:xfrm>
            <a:off x="584947" y="1512800"/>
            <a:ext cx="11006418" cy="173466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50"/>
          <p:cNvSpPr txBox="1">
            <a:spLocks noGrp="1"/>
          </p:cNvSpPr>
          <p:nvPr>
            <p:ph type="body" idx="1"/>
          </p:nvPr>
        </p:nvSpPr>
        <p:spPr>
          <a:xfrm>
            <a:off x="584947" y="3368488"/>
            <a:ext cx="11006418" cy="8269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nk Title">
  <p:cSld name="Pink Title">
    <p:spTree>
      <p:nvGrpSpPr>
        <p:cNvPr id="1" name="Shape 123"/>
        <p:cNvGrpSpPr/>
        <p:nvPr/>
      </p:nvGrpSpPr>
      <p:grpSpPr>
        <a:xfrm>
          <a:off x="0" y="0"/>
          <a:ext cx="0" cy="0"/>
          <a:chOff x="0" y="0"/>
          <a:chExt cx="0" cy="0"/>
        </a:xfrm>
      </p:grpSpPr>
      <p:pic>
        <p:nvPicPr>
          <p:cNvPr id="124" name="Google Shape;124;p51"/>
          <p:cNvPicPr preferRelativeResize="0"/>
          <p:nvPr/>
        </p:nvPicPr>
        <p:blipFill rotWithShape="1">
          <a:blip r:embed="rId2">
            <a:alphaModFix/>
          </a:blip>
          <a:srcRect/>
          <a:stretch/>
        </p:blipFill>
        <p:spPr>
          <a:xfrm rot="-5400000">
            <a:off x="-858847" y="858847"/>
            <a:ext cx="6857999" cy="5140306"/>
          </a:xfrm>
          <a:prstGeom prst="rect">
            <a:avLst/>
          </a:prstGeom>
          <a:noFill/>
          <a:ln>
            <a:noFill/>
          </a:ln>
        </p:spPr>
      </p:pic>
      <p:sp>
        <p:nvSpPr>
          <p:cNvPr id="125" name="Google Shape;125;p51"/>
          <p:cNvSpPr/>
          <p:nvPr/>
        </p:nvSpPr>
        <p:spPr>
          <a:xfrm>
            <a:off x="3038354" y="0"/>
            <a:ext cx="9153646" cy="6865235"/>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 name="Google Shape;126;p51" descr="bkgd.png"/>
          <p:cNvPicPr preferRelativeResize="0"/>
          <p:nvPr/>
        </p:nvPicPr>
        <p:blipFill rotWithShape="1">
          <a:blip r:embed="rId3">
            <a:alphaModFix/>
          </a:blip>
          <a:srcRect/>
          <a:stretch/>
        </p:blipFill>
        <p:spPr>
          <a:xfrm rot="5400000">
            <a:off x="-445009" y="3374637"/>
            <a:ext cx="6857998" cy="108727"/>
          </a:xfrm>
          <a:prstGeom prst="rect">
            <a:avLst/>
          </a:prstGeom>
          <a:noFill/>
          <a:ln>
            <a:noFill/>
          </a:ln>
          <a:effectLst>
            <a:outerShdw blurRad="50800" dist="38100" algn="l" rotWithShape="0">
              <a:srgbClr val="000000">
                <a:alpha val="40000"/>
              </a:srgbClr>
            </a:outerShdw>
          </a:effectLst>
        </p:spPr>
      </p:pic>
      <p:sp>
        <p:nvSpPr>
          <p:cNvPr id="127" name="Google Shape;127;p51"/>
          <p:cNvSpPr txBox="1">
            <a:spLocks noGrp="1"/>
          </p:cNvSpPr>
          <p:nvPr>
            <p:ph type="ctrTitle"/>
          </p:nvPr>
        </p:nvSpPr>
        <p:spPr>
          <a:xfrm>
            <a:off x="3636334" y="4465674"/>
            <a:ext cx="7947837" cy="129838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4800"/>
              <a:buFont typeface="Calibri"/>
              <a:buNone/>
              <a:defRPr sz="4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1"/>
          <p:cNvSpPr txBox="1">
            <a:spLocks noGrp="1"/>
          </p:cNvSpPr>
          <p:nvPr>
            <p:ph type="subTitle" idx="1"/>
          </p:nvPr>
        </p:nvSpPr>
        <p:spPr>
          <a:xfrm>
            <a:off x="3636334" y="5824243"/>
            <a:ext cx="7947836" cy="8742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B3C06"/>
              </a:buClr>
              <a:buSzPts val="2000"/>
              <a:buNone/>
              <a:defRPr sz="2000">
                <a:solidFill>
                  <a:srgbClr val="8B3C0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9" name="Google Shape;129;p51" descr="Logo, company name&#10;&#10;Description automatically generated"/>
          <p:cNvPicPr preferRelativeResize="0"/>
          <p:nvPr/>
        </p:nvPicPr>
        <p:blipFill rotWithShape="1">
          <a:blip r:embed="rId4">
            <a:alphaModFix/>
          </a:blip>
          <a:srcRect/>
          <a:stretch/>
        </p:blipFill>
        <p:spPr>
          <a:xfrm>
            <a:off x="6015682" y="499759"/>
            <a:ext cx="3208636" cy="1773192"/>
          </a:xfrm>
          <a:prstGeom prst="rect">
            <a:avLst/>
          </a:prstGeom>
          <a:noFill/>
          <a:ln>
            <a:noFill/>
          </a:ln>
        </p:spPr>
      </p:pic>
      <p:pic>
        <p:nvPicPr>
          <p:cNvPr id="130" name="Google Shape;130;p51"/>
          <p:cNvPicPr preferRelativeResize="0"/>
          <p:nvPr/>
        </p:nvPicPr>
        <p:blipFill rotWithShape="1">
          <a:blip r:embed="rId5">
            <a:alphaModFix/>
          </a:blip>
          <a:srcRect/>
          <a:stretch/>
        </p:blipFill>
        <p:spPr>
          <a:xfrm>
            <a:off x="4223356" y="2217112"/>
            <a:ext cx="6651878" cy="2837442"/>
          </a:xfrm>
          <a:prstGeom prst="rect">
            <a:avLst/>
          </a:prstGeom>
          <a:noFill/>
          <a:ln>
            <a:noFill/>
          </a:ln>
          <a:effectLst>
            <a:outerShdw blurRad="393700" dist="177800" dir="5400000" algn="t" rotWithShape="0">
              <a:srgbClr val="000000">
                <a:alpha val="60000"/>
              </a:srgbClr>
            </a:outerShdw>
          </a:effectLst>
        </p:spPr>
      </p:pic>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nset Title">
  <p:cSld name="Sunset Title">
    <p:spTree>
      <p:nvGrpSpPr>
        <p:cNvPr id="1" name="Shape 131"/>
        <p:cNvGrpSpPr/>
        <p:nvPr/>
      </p:nvGrpSpPr>
      <p:grpSpPr>
        <a:xfrm>
          <a:off x="0" y="0"/>
          <a:ext cx="0" cy="0"/>
          <a:chOff x="0" y="0"/>
          <a:chExt cx="0" cy="0"/>
        </a:xfrm>
      </p:grpSpPr>
      <p:pic>
        <p:nvPicPr>
          <p:cNvPr id="132" name="Google Shape;132;p53"/>
          <p:cNvPicPr preferRelativeResize="0"/>
          <p:nvPr/>
        </p:nvPicPr>
        <p:blipFill rotWithShape="1">
          <a:blip r:embed="rId2">
            <a:alphaModFix/>
          </a:blip>
          <a:srcRect/>
          <a:stretch/>
        </p:blipFill>
        <p:spPr>
          <a:xfrm>
            <a:off x="0" y="0"/>
            <a:ext cx="3154556" cy="6858000"/>
          </a:xfrm>
          <a:prstGeom prst="rect">
            <a:avLst/>
          </a:prstGeom>
          <a:noFill/>
          <a:ln>
            <a:noFill/>
          </a:ln>
        </p:spPr>
      </p:pic>
      <p:sp>
        <p:nvSpPr>
          <p:cNvPr id="133" name="Google Shape;133;p53"/>
          <p:cNvSpPr/>
          <p:nvPr/>
        </p:nvSpPr>
        <p:spPr>
          <a:xfrm>
            <a:off x="3038354" y="0"/>
            <a:ext cx="9153646" cy="6865235"/>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4" name="Google Shape;134;p53" descr="bkgd.png"/>
          <p:cNvPicPr preferRelativeResize="0"/>
          <p:nvPr/>
        </p:nvPicPr>
        <p:blipFill rotWithShape="1">
          <a:blip r:embed="rId3">
            <a:alphaModFix/>
          </a:blip>
          <a:srcRect/>
          <a:stretch/>
        </p:blipFill>
        <p:spPr>
          <a:xfrm rot="5400000">
            <a:off x="-445009" y="3374637"/>
            <a:ext cx="6857998" cy="108727"/>
          </a:xfrm>
          <a:prstGeom prst="rect">
            <a:avLst/>
          </a:prstGeom>
          <a:noFill/>
          <a:ln>
            <a:noFill/>
          </a:ln>
          <a:effectLst>
            <a:outerShdw blurRad="50800" dist="38100" algn="l" rotWithShape="0">
              <a:srgbClr val="000000">
                <a:alpha val="40000"/>
              </a:srgbClr>
            </a:outerShdw>
          </a:effectLst>
        </p:spPr>
      </p:pic>
      <p:sp>
        <p:nvSpPr>
          <p:cNvPr id="135" name="Google Shape;135;p53"/>
          <p:cNvSpPr txBox="1">
            <a:spLocks noGrp="1"/>
          </p:cNvSpPr>
          <p:nvPr>
            <p:ph type="ctrTitle"/>
          </p:nvPr>
        </p:nvSpPr>
        <p:spPr>
          <a:xfrm>
            <a:off x="3636334" y="4465674"/>
            <a:ext cx="7947837" cy="129838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4800"/>
              <a:buFont typeface="Calibri"/>
              <a:buNone/>
              <a:defRPr sz="4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53"/>
          <p:cNvSpPr txBox="1">
            <a:spLocks noGrp="1"/>
          </p:cNvSpPr>
          <p:nvPr>
            <p:ph type="subTitle" idx="1"/>
          </p:nvPr>
        </p:nvSpPr>
        <p:spPr>
          <a:xfrm>
            <a:off x="3636334" y="5824243"/>
            <a:ext cx="7947836" cy="8742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B3C06"/>
              </a:buClr>
              <a:buSzPts val="2000"/>
              <a:buNone/>
              <a:defRPr sz="2000">
                <a:solidFill>
                  <a:srgbClr val="8B3C0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7" name="Google Shape;137;p53" descr="Logo, company name&#10;&#10;Description automatically generated"/>
          <p:cNvPicPr preferRelativeResize="0"/>
          <p:nvPr/>
        </p:nvPicPr>
        <p:blipFill rotWithShape="1">
          <a:blip r:embed="rId4">
            <a:alphaModFix/>
          </a:blip>
          <a:srcRect/>
          <a:stretch/>
        </p:blipFill>
        <p:spPr>
          <a:xfrm>
            <a:off x="6015682" y="499759"/>
            <a:ext cx="3208636" cy="1773192"/>
          </a:xfrm>
          <a:prstGeom prst="rect">
            <a:avLst/>
          </a:prstGeom>
          <a:noFill/>
          <a:ln>
            <a:noFill/>
          </a:ln>
        </p:spPr>
      </p:pic>
      <p:pic>
        <p:nvPicPr>
          <p:cNvPr id="138" name="Google Shape;138;p53"/>
          <p:cNvPicPr preferRelativeResize="0"/>
          <p:nvPr/>
        </p:nvPicPr>
        <p:blipFill rotWithShape="1">
          <a:blip r:embed="rId5">
            <a:alphaModFix/>
          </a:blip>
          <a:srcRect/>
          <a:stretch/>
        </p:blipFill>
        <p:spPr>
          <a:xfrm>
            <a:off x="4093132" y="2371207"/>
            <a:ext cx="7248666" cy="2478240"/>
          </a:xfrm>
          <a:prstGeom prst="rect">
            <a:avLst/>
          </a:prstGeom>
          <a:noFill/>
          <a:ln>
            <a:noFill/>
          </a:ln>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nset Divider">
  <p:cSld name="Sunset Divider">
    <p:spTree>
      <p:nvGrpSpPr>
        <p:cNvPr id="1" name="Shape 139"/>
        <p:cNvGrpSpPr/>
        <p:nvPr/>
      </p:nvGrpSpPr>
      <p:grpSpPr>
        <a:xfrm>
          <a:off x="0" y="0"/>
          <a:ext cx="0" cy="0"/>
          <a:chOff x="0" y="0"/>
          <a:chExt cx="0" cy="0"/>
        </a:xfrm>
      </p:grpSpPr>
      <p:pic>
        <p:nvPicPr>
          <p:cNvPr id="140" name="Google Shape;140;p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1" name="Google Shape;141;p54"/>
          <p:cNvSpPr/>
          <p:nvPr/>
        </p:nvSpPr>
        <p:spPr>
          <a:xfrm>
            <a:off x="0" y="1192192"/>
            <a:ext cx="12192000" cy="3323982"/>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2" name="Google Shape;142;p54" descr="bkgd.png"/>
          <p:cNvPicPr preferRelativeResize="0"/>
          <p:nvPr/>
        </p:nvPicPr>
        <p:blipFill rotWithShape="1">
          <a:blip r:embed="rId3">
            <a:alphaModFix/>
          </a:blip>
          <a:srcRect l="-406"/>
          <a:stretch/>
        </p:blipFill>
        <p:spPr>
          <a:xfrm>
            <a:off x="-55348" y="1132122"/>
            <a:ext cx="12247348" cy="109147"/>
          </a:xfrm>
          <a:prstGeom prst="rect">
            <a:avLst/>
          </a:prstGeom>
          <a:noFill/>
          <a:ln>
            <a:noFill/>
          </a:ln>
          <a:effectLst>
            <a:outerShdw blurRad="50800" dist="38100" dir="5400000" algn="t" rotWithShape="0">
              <a:srgbClr val="000000">
                <a:alpha val="40000"/>
              </a:srgbClr>
            </a:outerShdw>
          </a:effectLst>
        </p:spPr>
      </p:pic>
      <p:pic>
        <p:nvPicPr>
          <p:cNvPr id="143" name="Google Shape;143;p54" descr="bkgd.png"/>
          <p:cNvPicPr preferRelativeResize="0"/>
          <p:nvPr/>
        </p:nvPicPr>
        <p:blipFill rotWithShape="1">
          <a:blip r:embed="rId3">
            <a:alphaModFix/>
          </a:blip>
          <a:srcRect l="-406"/>
          <a:stretch/>
        </p:blipFill>
        <p:spPr>
          <a:xfrm rot="10800000">
            <a:off x="0" y="4407027"/>
            <a:ext cx="12247348" cy="109147"/>
          </a:xfrm>
          <a:prstGeom prst="rect">
            <a:avLst/>
          </a:prstGeom>
          <a:noFill/>
          <a:ln>
            <a:noFill/>
          </a:ln>
          <a:effectLst>
            <a:outerShdw blurRad="50800" dist="38100" dir="16200000" rotWithShape="0">
              <a:srgbClr val="000000">
                <a:alpha val="40000"/>
              </a:srgbClr>
            </a:outerShdw>
          </a:effectLst>
        </p:spPr>
      </p:pic>
      <p:pic>
        <p:nvPicPr>
          <p:cNvPr id="144" name="Google Shape;144;p54"/>
          <p:cNvPicPr preferRelativeResize="0"/>
          <p:nvPr/>
        </p:nvPicPr>
        <p:blipFill rotWithShape="1">
          <a:blip r:embed="rId4">
            <a:alphaModFix/>
          </a:blip>
          <a:srcRect/>
          <a:stretch/>
        </p:blipFill>
        <p:spPr>
          <a:xfrm>
            <a:off x="4726022" y="5193877"/>
            <a:ext cx="2708448" cy="1396180"/>
          </a:xfrm>
          <a:prstGeom prst="rect">
            <a:avLst/>
          </a:prstGeom>
          <a:noFill/>
          <a:ln>
            <a:noFill/>
          </a:ln>
          <a:effectLst>
            <a:outerShdw blurRad="228600" sx="102000" sy="102000" algn="ctr" rotWithShape="0">
              <a:srgbClr val="000000"/>
            </a:outerShdw>
          </a:effectLst>
        </p:spPr>
      </p:pic>
      <p:sp>
        <p:nvSpPr>
          <p:cNvPr id="145" name="Google Shape;145;p54"/>
          <p:cNvSpPr txBox="1">
            <a:spLocks noGrp="1"/>
          </p:cNvSpPr>
          <p:nvPr>
            <p:ph type="title"/>
          </p:nvPr>
        </p:nvSpPr>
        <p:spPr>
          <a:xfrm>
            <a:off x="584947" y="1512800"/>
            <a:ext cx="11006418" cy="173466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54"/>
          <p:cNvSpPr txBox="1">
            <a:spLocks noGrp="1"/>
          </p:cNvSpPr>
          <p:nvPr>
            <p:ph type="body" idx="1"/>
          </p:nvPr>
        </p:nvSpPr>
        <p:spPr>
          <a:xfrm>
            <a:off x="584947" y="3368488"/>
            <a:ext cx="11006418" cy="8269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ean Divider" type="secHead">
  <p:cSld name="SECTION_HEADER">
    <p:spTree>
      <p:nvGrpSpPr>
        <p:cNvPr id="1" name="Shape 21"/>
        <p:cNvGrpSpPr/>
        <p:nvPr/>
      </p:nvGrpSpPr>
      <p:grpSpPr>
        <a:xfrm>
          <a:off x="0" y="0"/>
          <a:ext cx="0" cy="0"/>
          <a:chOff x="0" y="0"/>
          <a:chExt cx="0" cy="0"/>
        </a:xfrm>
      </p:grpSpPr>
      <p:pic>
        <p:nvPicPr>
          <p:cNvPr id="22" name="Google Shape;22;p4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 name="Google Shape;23;p41"/>
          <p:cNvSpPr/>
          <p:nvPr/>
        </p:nvSpPr>
        <p:spPr>
          <a:xfrm>
            <a:off x="0" y="1192192"/>
            <a:ext cx="12192000" cy="3323982"/>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 name="Google Shape;24;p41" descr="bkgd.png"/>
          <p:cNvPicPr preferRelativeResize="0"/>
          <p:nvPr/>
        </p:nvPicPr>
        <p:blipFill rotWithShape="1">
          <a:blip r:embed="rId3">
            <a:alphaModFix/>
          </a:blip>
          <a:srcRect l="-406"/>
          <a:stretch/>
        </p:blipFill>
        <p:spPr>
          <a:xfrm>
            <a:off x="-55348" y="1132122"/>
            <a:ext cx="12247348" cy="109147"/>
          </a:xfrm>
          <a:prstGeom prst="rect">
            <a:avLst/>
          </a:prstGeom>
          <a:noFill/>
          <a:ln>
            <a:noFill/>
          </a:ln>
          <a:effectLst>
            <a:outerShdw blurRad="50800" dist="38100" dir="5400000" algn="t" rotWithShape="0">
              <a:srgbClr val="000000">
                <a:alpha val="40000"/>
              </a:srgbClr>
            </a:outerShdw>
          </a:effectLst>
        </p:spPr>
      </p:pic>
      <p:pic>
        <p:nvPicPr>
          <p:cNvPr id="25" name="Google Shape;25;p41" descr="bkgd.png"/>
          <p:cNvPicPr preferRelativeResize="0"/>
          <p:nvPr/>
        </p:nvPicPr>
        <p:blipFill rotWithShape="1">
          <a:blip r:embed="rId3">
            <a:alphaModFix/>
          </a:blip>
          <a:srcRect l="-406"/>
          <a:stretch/>
        </p:blipFill>
        <p:spPr>
          <a:xfrm rot="10800000">
            <a:off x="0" y="4407027"/>
            <a:ext cx="12247348" cy="109147"/>
          </a:xfrm>
          <a:prstGeom prst="rect">
            <a:avLst/>
          </a:prstGeom>
          <a:noFill/>
          <a:ln>
            <a:noFill/>
          </a:ln>
          <a:effectLst>
            <a:outerShdw blurRad="50800" dist="38100" dir="16200000" rotWithShape="0">
              <a:srgbClr val="000000">
                <a:alpha val="40000"/>
              </a:srgbClr>
            </a:outerShdw>
          </a:effectLst>
        </p:spPr>
      </p:pic>
      <p:pic>
        <p:nvPicPr>
          <p:cNvPr id="26" name="Google Shape;26;p41"/>
          <p:cNvPicPr preferRelativeResize="0"/>
          <p:nvPr/>
        </p:nvPicPr>
        <p:blipFill rotWithShape="1">
          <a:blip r:embed="rId4">
            <a:alphaModFix/>
          </a:blip>
          <a:srcRect/>
          <a:stretch/>
        </p:blipFill>
        <p:spPr>
          <a:xfrm>
            <a:off x="4726022" y="5193877"/>
            <a:ext cx="2708448" cy="1396180"/>
          </a:xfrm>
          <a:prstGeom prst="rect">
            <a:avLst/>
          </a:prstGeom>
          <a:noFill/>
          <a:ln>
            <a:noFill/>
          </a:ln>
          <a:effectLst>
            <a:outerShdw blurRad="228600" sx="102000" sy="102000" algn="ctr" rotWithShape="0">
              <a:srgbClr val="000000"/>
            </a:outerShdw>
          </a:effectLst>
        </p:spPr>
      </p:pic>
      <p:sp>
        <p:nvSpPr>
          <p:cNvPr id="27" name="Google Shape;27;p41"/>
          <p:cNvSpPr txBox="1">
            <a:spLocks noGrp="1"/>
          </p:cNvSpPr>
          <p:nvPr>
            <p:ph type="title"/>
          </p:nvPr>
        </p:nvSpPr>
        <p:spPr>
          <a:xfrm>
            <a:off x="584947" y="1512800"/>
            <a:ext cx="11006418" cy="173466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1"/>
          <p:cNvSpPr txBox="1">
            <a:spLocks noGrp="1"/>
          </p:cNvSpPr>
          <p:nvPr>
            <p:ph type="body" idx="1"/>
          </p:nvPr>
        </p:nvSpPr>
        <p:spPr>
          <a:xfrm>
            <a:off x="584947" y="3368488"/>
            <a:ext cx="11006418" cy="82699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47"/>
        <p:cNvGrpSpPr/>
        <p:nvPr/>
      </p:nvGrpSpPr>
      <p:grpSpPr>
        <a:xfrm>
          <a:off x="0" y="0"/>
          <a:ext cx="0" cy="0"/>
          <a:chOff x="0" y="0"/>
          <a:chExt cx="0" cy="0"/>
        </a:xfrm>
      </p:grpSpPr>
      <p:pic>
        <p:nvPicPr>
          <p:cNvPr id="148" name="Google Shape;148;p55"/>
          <p:cNvPicPr preferRelativeResize="0"/>
          <p:nvPr/>
        </p:nvPicPr>
        <p:blipFill rotWithShape="1">
          <a:blip r:embed="rId2">
            <a:alphaModFix/>
          </a:blip>
          <a:srcRect/>
          <a:stretch/>
        </p:blipFill>
        <p:spPr>
          <a:xfrm>
            <a:off x="-1" y="0"/>
            <a:ext cx="12195543" cy="6858001"/>
          </a:xfrm>
          <a:prstGeom prst="rect">
            <a:avLst/>
          </a:prstGeom>
          <a:noFill/>
          <a:ln>
            <a:noFill/>
          </a:ln>
        </p:spPr>
      </p:pic>
      <p:sp>
        <p:nvSpPr>
          <p:cNvPr id="149" name="Google Shape;149;p55"/>
          <p:cNvSpPr/>
          <p:nvPr/>
        </p:nvSpPr>
        <p:spPr>
          <a:xfrm>
            <a:off x="0" y="-1"/>
            <a:ext cx="12192000" cy="6858001"/>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0" name="Google Shape;150;p55"/>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151" name="Google Shape;151;p55"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152" name="Google Shape;152;p55"/>
          <p:cNvPicPr preferRelativeResize="0"/>
          <p:nvPr/>
        </p:nvPicPr>
        <p:blipFill rotWithShape="1">
          <a:blip r:embed="rId5">
            <a:alphaModFix/>
          </a:blip>
          <a:srcRect/>
          <a:stretch/>
        </p:blipFill>
        <p:spPr>
          <a:xfrm>
            <a:off x="521540" y="5828286"/>
            <a:ext cx="1495641" cy="770989"/>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53"/>
        <p:cNvGrpSpPr/>
        <p:nvPr/>
      </p:nvGrpSpPr>
      <p:grpSpPr>
        <a:xfrm>
          <a:off x="0" y="0"/>
          <a:ext cx="0" cy="0"/>
          <a:chOff x="0" y="0"/>
          <a:chExt cx="0" cy="0"/>
        </a:xfrm>
      </p:grpSpPr>
      <p:pic>
        <p:nvPicPr>
          <p:cNvPr id="154" name="Google Shape;154;p56"/>
          <p:cNvPicPr preferRelativeResize="0"/>
          <p:nvPr/>
        </p:nvPicPr>
        <p:blipFill rotWithShape="1">
          <a:blip r:embed="rId2">
            <a:alphaModFix/>
          </a:blip>
          <a:srcRect/>
          <a:stretch/>
        </p:blipFill>
        <p:spPr>
          <a:xfrm>
            <a:off x="0" y="0"/>
            <a:ext cx="12203640" cy="6858000"/>
          </a:xfrm>
          <a:prstGeom prst="rect">
            <a:avLst/>
          </a:prstGeom>
          <a:noFill/>
          <a:ln>
            <a:noFill/>
          </a:ln>
        </p:spPr>
      </p:pic>
      <p:sp>
        <p:nvSpPr>
          <p:cNvPr id="155" name="Google Shape;155;p56"/>
          <p:cNvSpPr/>
          <p:nvPr/>
        </p:nvSpPr>
        <p:spPr>
          <a:xfrm>
            <a:off x="0" y="0"/>
            <a:ext cx="12192000" cy="6858000"/>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 name="Google Shape;156;p56"/>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157" name="Google Shape;157;p56"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158" name="Google Shape;158;p56"/>
          <p:cNvPicPr preferRelativeResize="0"/>
          <p:nvPr/>
        </p:nvPicPr>
        <p:blipFill rotWithShape="1">
          <a:blip r:embed="rId5">
            <a:alphaModFix/>
          </a:blip>
          <a:srcRect/>
          <a:stretch/>
        </p:blipFill>
        <p:spPr>
          <a:xfrm>
            <a:off x="521540" y="5828286"/>
            <a:ext cx="1495641" cy="770989"/>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159"/>
        <p:cNvGrpSpPr/>
        <p:nvPr/>
      </p:nvGrpSpPr>
      <p:grpSpPr>
        <a:xfrm>
          <a:off x="0" y="0"/>
          <a:ext cx="0" cy="0"/>
          <a:chOff x="0" y="0"/>
          <a:chExt cx="0" cy="0"/>
        </a:xfrm>
      </p:grpSpPr>
      <p:pic>
        <p:nvPicPr>
          <p:cNvPr id="160" name="Google Shape;160;p57"/>
          <p:cNvPicPr preferRelativeResize="0"/>
          <p:nvPr/>
        </p:nvPicPr>
        <p:blipFill rotWithShape="1">
          <a:blip r:embed="rId2">
            <a:alphaModFix/>
          </a:blip>
          <a:srcRect/>
          <a:stretch/>
        </p:blipFill>
        <p:spPr>
          <a:xfrm>
            <a:off x="0" y="63794"/>
            <a:ext cx="12192000" cy="6808381"/>
          </a:xfrm>
          <a:prstGeom prst="rect">
            <a:avLst/>
          </a:prstGeom>
          <a:noFill/>
          <a:ln>
            <a:noFill/>
          </a:ln>
        </p:spPr>
      </p:pic>
      <p:sp>
        <p:nvSpPr>
          <p:cNvPr id="161" name="Google Shape;161;p57"/>
          <p:cNvSpPr/>
          <p:nvPr/>
        </p:nvSpPr>
        <p:spPr>
          <a:xfrm>
            <a:off x="0" y="0"/>
            <a:ext cx="12192000" cy="6858000"/>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57"/>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163" name="Google Shape;163;p57"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164" name="Google Shape;164;p57"/>
          <p:cNvPicPr preferRelativeResize="0"/>
          <p:nvPr/>
        </p:nvPicPr>
        <p:blipFill rotWithShape="1">
          <a:blip r:embed="rId5">
            <a:alphaModFix/>
          </a:blip>
          <a:srcRect/>
          <a:stretch/>
        </p:blipFill>
        <p:spPr>
          <a:xfrm>
            <a:off x="521540" y="5828286"/>
            <a:ext cx="1495641" cy="770989"/>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Ophthalmic">
  <p:cSld name="2 Ophthalmic">
    <p:spTree>
      <p:nvGrpSpPr>
        <p:cNvPr id="1" name="Shape 165"/>
        <p:cNvGrpSpPr/>
        <p:nvPr/>
      </p:nvGrpSpPr>
      <p:grpSpPr>
        <a:xfrm>
          <a:off x="0" y="0"/>
          <a:ext cx="0" cy="0"/>
          <a:chOff x="0" y="0"/>
          <a:chExt cx="0" cy="0"/>
        </a:xfrm>
      </p:grpSpPr>
      <p:pic>
        <p:nvPicPr>
          <p:cNvPr id="166" name="Google Shape;166;p58"/>
          <p:cNvPicPr preferRelativeResize="0"/>
          <p:nvPr/>
        </p:nvPicPr>
        <p:blipFill rotWithShape="1">
          <a:blip r:embed="rId2">
            <a:alphaModFix/>
          </a:blip>
          <a:srcRect t="13897" b="5176"/>
          <a:stretch/>
        </p:blipFill>
        <p:spPr>
          <a:xfrm>
            <a:off x="0" y="282389"/>
            <a:ext cx="12192000" cy="6575612"/>
          </a:xfrm>
          <a:prstGeom prst="rect">
            <a:avLst/>
          </a:prstGeom>
          <a:noFill/>
          <a:ln>
            <a:noFill/>
          </a:ln>
        </p:spPr>
      </p:pic>
      <p:sp>
        <p:nvSpPr>
          <p:cNvPr id="167" name="Google Shape;167;p58"/>
          <p:cNvSpPr/>
          <p:nvPr/>
        </p:nvSpPr>
        <p:spPr>
          <a:xfrm>
            <a:off x="0" y="0"/>
            <a:ext cx="12192000" cy="6858000"/>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8" name="Google Shape;168;p58"/>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169" name="Google Shape;169;p58"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170" name="Google Shape;170;p58"/>
          <p:cNvPicPr preferRelativeResize="0"/>
          <p:nvPr/>
        </p:nvPicPr>
        <p:blipFill rotWithShape="1">
          <a:blip r:embed="rId5">
            <a:alphaModFix/>
          </a:blip>
          <a:srcRect/>
          <a:stretch/>
        </p:blipFill>
        <p:spPr>
          <a:xfrm>
            <a:off x="546385" y="523218"/>
            <a:ext cx="2402188" cy="1238306"/>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Ophthalmic">
  <p:cSld name="3 Ophthalmic">
    <p:spTree>
      <p:nvGrpSpPr>
        <p:cNvPr id="1" name="Shape 171"/>
        <p:cNvGrpSpPr/>
        <p:nvPr/>
      </p:nvGrpSpPr>
      <p:grpSpPr>
        <a:xfrm>
          <a:off x="0" y="0"/>
          <a:ext cx="0" cy="0"/>
          <a:chOff x="0" y="0"/>
          <a:chExt cx="0" cy="0"/>
        </a:xfrm>
      </p:grpSpPr>
      <p:pic>
        <p:nvPicPr>
          <p:cNvPr id="172" name="Google Shape;172;p59"/>
          <p:cNvPicPr preferRelativeResize="0"/>
          <p:nvPr/>
        </p:nvPicPr>
        <p:blipFill rotWithShape="1">
          <a:blip r:embed="rId2">
            <a:alphaModFix/>
          </a:blip>
          <a:srcRect t="13098" b="5974"/>
          <a:stretch/>
        </p:blipFill>
        <p:spPr>
          <a:xfrm>
            <a:off x="0" y="282389"/>
            <a:ext cx="12192000" cy="6575612"/>
          </a:xfrm>
          <a:prstGeom prst="rect">
            <a:avLst/>
          </a:prstGeom>
          <a:noFill/>
          <a:ln>
            <a:noFill/>
          </a:ln>
        </p:spPr>
      </p:pic>
      <p:sp>
        <p:nvSpPr>
          <p:cNvPr id="173" name="Google Shape;173;p59"/>
          <p:cNvSpPr/>
          <p:nvPr/>
        </p:nvSpPr>
        <p:spPr>
          <a:xfrm>
            <a:off x="0" y="0"/>
            <a:ext cx="12192000" cy="6858000"/>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9"/>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175" name="Google Shape;175;p59"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176" name="Google Shape;176;p59"/>
          <p:cNvPicPr preferRelativeResize="0"/>
          <p:nvPr/>
        </p:nvPicPr>
        <p:blipFill rotWithShape="1">
          <a:blip r:embed="rId5">
            <a:alphaModFix/>
          </a:blip>
          <a:srcRect/>
          <a:stretch/>
        </p:blipFill>
        <p:spPr>
          <a:xfrm>
            <a:off x="546385" y="523218"/>
            <a:ext cx="2402188" cy="1238306"/>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pic>
        <p:nvPicPr>
          <p:cNvPr id="178" name="Google Shape;178;p60"/>
          <p:cNvPicPr preferRelativeResize="0"/>
          <p:nvPr/>
        </p:nvPicPr>
        <p:blipFill rotWithShape="1">
          <a:blip r:embed="rId2">
            <a:alphaModFix/>
          </a:blip>
          <a:srcRect/>
          <a:stretch/>
        </p:blipFill>
        <p:spPr>
          <a:xfrm>
            <a:off x="0" y="0"/>
            <a:ext cx="12192000" cy="282388"/>
          </a:xfrm>
          <a:prstGeom prst="rect">
            <a:avLst/>
          </a:prstGeom>
          <a:noFill/>
          <a:ln>
            <a:noFill/>
          </a:ln>
        </p:spPr>
      </p:pic>
      <p:pic>
        <p:nvPicPr>
          <p:cNvPr id="179" name="Google Shape;179;p60" descr="bkgd.png"/>
          <p:cNvPicPr preferRelativeResize="0"/>
          <p:nvPr/>
        </p:nvPicPr>
        <p:blipFill rotWithShape="1">
          <a:blip r:embed="rId3">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180" name="Google Shape;180;p60"/>
          <p:cNvPicPr preferRelativeResize="0"/>
          <p:nvPr/>
        </p:nvPicPr>
        <p:blipFill rotWithShape="1">
          <a:blip r:embed="rId4">
            <a:alphaModFix/>
          </a:blip>
          <a:srcRect/>
          <a:stretch/>
        </p:blipFill>
        <p:spPr>
          <a:xfrm>
            <a:off x="11036656" y="6357801"/>
            <a:ext cx="818037" cy="421881"/>
          </a:xfrm>
          <a:prstGeom prst="rect">
            <a:avLst/>
          </a:prstGeom>
          <a:noFill/>
          <a:ln>
            <a:noFill/>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pic>
        <p:nvPicPr>
          <p:cNvPr id="30" name="Google Shape;30;p39"/>
          <p:cNvPicPr preferRelativeResize="0"/>
          <p:nvPr/>
        </p:nvPicPr>
        <p:blipFill rotWithShape="1">
          <a:blip r:embed="rId2">
            <a:alphaModFix/>
          </a:blip>
          <a:srcRect/>
          <a:stretch/>
        </p:blipFill>
        <p:spPr>
          <a:xfrm>
            <a:off x="0" y="0"/>
            <a:ext cx="12192000" cy="282388"/>
          </a:xfrm>
          <a:prstGeom prst="rect">
            <a:avLst/>
          </a:prstGeom>
          <a:noFill/>
          <a:ln>
            <a:noFill/>
          </a:ln>
        </p:spPr>
      </p:pic>
      <p:sp>
        <p:nvSpPr>
          <p:cNvPr id="31" name="Google Shape;31;p39"/>
          <p:cNvSpPr txBox="1">
            <a:spLocks noGrp="1"/>
          </p:cNvSpPr>
          <p:nvPr>
            <p:ph type="title"/>
          </p:nvPr>
        </p:nvSpPr>
        <p:spPr>
          <a:xfrm>
            <a:off x="494482" y="578738"/>
            <a:ext cx="11262896" cy="82464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39" descr="bkgd.png"/>
          <p:cNvPicPr preferRelativeResize="0"/>
          <p:nvPr/>
        </p:nvPicPr>
        <p:blipFill rotWithShape="1">
          <a:blip r:embed="rId3">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33" name="Google Shape;33;p39"/>
          <p:cNvPicPr preferRelativeResize="0"/>
          <p:nvPr/>
        </p:nvPicPr>
        <p:blipFill rotWithShape="1">
          <a:blip r:embed="rId4">
            <a:alphaModFix/>
          </a:blip>
          <a:srcRect/>
          <a:stretch/>
        </p:blipFill>
        <p:spPr>
          <a:xfrm>
            <a:off x="11036656" y="6357801"/>
            <a:ext cx="818037" cy="421881"/>
          </a:xfrm>
          <a:prstGeom prst="rect">
            <a:avLst/>
          </a:prstGeom>
          <a:noFill/>
          <a:ln>
            <a:noFill/>
          </a:ln>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4"/>
        <p:cNvGrpSpPr/>
        <p:nvPr/>
      </p:nvGrpSpPr>
      <p:grpSpPr>
        <a:xfrm>
          <a:off x="0" y="0"/>
          <a:ext cx="0" cy="0"/>
          <a:chOff x="0" y="0"/>
          <a:chExt cx="0" cy="0"/>
        </a:xfrm>
      </p:grpSpPr>
      <p:pic>
        <p:nvPicPr>
          <p:cNvPr id="35" name="Google Shape;35;p38"/>
          <p:cNvPicPr preferRelativeResize="0"/>
          <p:nvPr/>
        </p:nvPicPr>
        <p:blipFill rotWithShape="1">
          <a:blip r:embed="rId2">
            <a:alphaModFix/>
          </a:blip>
          <a:srcRect b="3978"/>
          <a:stretch/>
        </p:blipFill>
        <p:spPr>
          <a:xfrm>
            <a:off x="0" y="272957"/>
            <a:ext cx="12192000" cy="6585043"/>
          </a:xfrm>
          <a:prstGeom prst="rect">
            <a:avLst/>
          </a:prstGeom>
          <a:noFill/>
          <a:ln>
            <a:noFill/>
          </a:ln>
        </p:spPr>
      </p:pic>
      <p:pic>
        <p:nvPicPr>
          <p:cNvPr id="36" name="Google Shape;36;p38"/>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37" name="Google Shape;37;p38"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38" name="Google Shape;38;p38"/>
          <p:cNvPicPr preferRelativeResize="0"/>
          <p:nvPr/>
        </p:nvPicPr>
        <p:blipFill rotWithShape="1">
          <a:blip r:embed="rId5">
            <a:alphaModFix/>
          </a:blip>
          <a:srcRect/>
          <a:stretch/>
        </p:blipFill>
        <p:spPr>
          <a:xfrm>
            <a:off x="11036656" y="6357801"/>
            <a:ext cx="818037" cy="421881"/>
          </a:xfrm>
          <a:prstGeom prst="rect">
            <a:avLst/>
          </a:prstGeom>
          <a:noFill/>
          <a:ln>
            <a:noFill/>
          </a:ln>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ean Title" type="title">
  <p:cSld name="TITLE">
    <p:spTree>
      <p:nvGrpSpPr>
        <p:cNvPr id="1" name="Shape 39"/>
        <p:cNvGrpSpPr/>
        <p:nvPr/>
      </p:nvGrpSpPr>
      <p:grpSpPr>
        <a:xfrm>
          <a:off x="0" y="0"/>
          <a:ext cx="0" cy="0"/>
          <a:chOff x="0" y="0"/>
          <a:chExt cx="0" cy="0"/>
        </a:xfrm>
      </p:grpSpPr>
      <p:pic>
        <p:nvPicPr>
          <p:cNvPr id="40" name="Google Shape;40;p36"/>
          <p:cNvPicPr preferRelativeResize="0"/>
          <p:nvPr/>
        </p:nvPicPr>
        <p:blipFill rotWithShape="1">
          <a:blip r:embed="rId2">
            <a:alphaModFix/>
          </a:blip>
          <a:srcRect/>
          <a:stretch/>
        </p:blipFill>
        <p:spPr>
          <a:xfrm rot="-5400000">
            <a:off x="-860011" y="860010"/>
            <a:ext cx="6867293" cy="5147272"/>
          </a:xfrm>
          <a:prstGeom prst="rect">
            <a:avLst/>
          </a:prstGeom>
          <a:noFill/>
          <a:ln>
            <a:noFill/>
          </a:ln>
        </p:spPr>
      </p:pic>
      <p:sp>
        <p:nvSpPr>
          <p:cNvPr id="41" name="Google Shape;41;p36"/>
          <p:cNvSpPr/>
          <p:nvPr/>
        </p:nvSpPr>
        <p:spPr>
          <a:xfrm>
            <a:off x="3038354" y="0"/>
            <a:ext cx="9153646" cy="6865235"/>
          </a:xfrm>
          <a:prstGeom prst="rect">
            <a:avLst/>
          </a:prstGeom>
          <a:gradFill>
            <a:gsLst>
              <a:gs pos="0">
                <a:srgbClr val="FFFFFF"/>
              </a:gs>
              <a:gs pos="43000">
                <a:srgbClr val="FFFFFF"/>
              </a:gs>
              <a:gs pos="100000">
                <a:srgbClr val="CDCAC5"/>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36" descr="Logo, company name&#10;&#10;Description automatically generated"/>
          <p:cNvPicPr preferRelativeResize="0"/>
          <p:nvPr/>
        </p:nvPicPr>
        <p:blipFill rotWithShape="1">
          <a:blip r:embed="rId3">
            <a:alphaModFix/>
          </a:blip>
          <a:srcRect/>
          <a:stretch/>
        </p:blipFill>
        <p:spPr>
          <a:xfrm>
            <a:off x="6015682" y="499759"/>
            <a:ext cx="3208636" cy="1773192"/>
          </a:xfrm>
          <a:prstGeom prst="rect">
            <a:avLst/>
          </a:prstGeom>
          <a:noFill/>
          <a:ln>
            <a:noFill/>
          </a:ln>
        </p:spPr>
      </p:pic>
      <p:pic>
        <p:nvPicPr>
          <p:cNvPr id="43" name="Google Shape;43;p36" descr="bkgd.png"/>
          <p:cNvPicPr preferRelativeResize="0"/>
          <p:nvPr/>
        </p:nvPicPr>
        <p:blipFill rotWithShape="1">
          <a:blip r:embed="rId4">
            <a:alphaModFix/>
          </a:blip>
          <a:srcRect/>
          <a:stretch/>
        </p:blipFill>
        <p:spPr>
          <a:xfrm rot="5400000">
            <a:off x="-445009" y="3374637"/>
            <a:ext cx="6857998" cy="108727"/>
          </a:xfrm>
          <a:prstGeom prst="rect">
            <a:avLst/>
          </a:prstGeom>
          <a:noFill/>
          <a:ln>
            <a:noFill/>
          </a:ln>
          <a:effectLst>
            <a:outerShdw blurRad="50800" dist="38100" algn="l" rotWithShape="0">
              <a:srgbClr val="000000">
                <a:alpha val="40000"/>
              </a:srgbClr>
            </a:outerShdw>
          </a:effectLst>
        </p:spPr>
      </p:pic>
      <p:sp>
        <p:nvSpPr>
          <p:cNvPr id="44" name="Google Shape;44;p36"/>
          <p:cNvSpPr txBox="1">
            <a:spLocks noGrp="1"/>
          </p:cNvSpPr>
          <p:nvPr>
            <p:ph type="ctrTitle"/>
          </p:nvPr>
        </p:nvSpPr>
        <p:spPr>
          <a:xfrm>
            <a:off x="3636334" y="4465674"/>
            <a:ext cx="7947837" cy="129838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4800"/>
              <a:buFont typeface="Calibri"/>
              <a:buNone/>
              <a:defRPr sz="4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subTitle" idx="1"/>
          </p:nvPr>
        </p:nvSpPr>
        <p:spPr>
          <a:xfrm>
            <a:off x="3636334" y="5824243"/>
            <a:ext cx="7947836" cy="8742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8B3C06"/>
              </a:buClr>
              <a:buSzPts val="2000"/>
              <a:buNone/>
              <a:defRPr sz="2000">
                <a:solidFill>
                  <a:srgbClr val="8B3C06"/>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6" name="Google Shape;46;p36"/>
          <p:cNvPicPr preferRelativeResize="0"/>
          <p:nvPr/>
        </p:nvPicPr>
        <p:blipFill rotWithShape="1">
          <a:blip r:embed="rId5">
            <a:alphaModFix/>
          </a:blip>
          <a:srcRect/>
          <a:stretch/>
        </p:blipFill>
        <p:spPr>
          <a:xfrm>
            <a:off x="3986855" y="2112923"/>
            <a:ext cx="7041289" cy="2721164"/>
          </a:xfrm>
          <a:prstGeom prst="rect">
            <a:avLst/>
          </a:prstGeom>
          <a:noFill/>
          <a:ln>
            <a:noFill/>
          </a:ln>
          <a:effectLst>
            <a:outerShdw blurRad="393700" dist="177800" dir="5400000" algn="t" rotWithShape="0">
              <a:srgbClr val="000000">
                <a:alpha val="60000"/>
              </a:srgbClr>
            </a:outerShdw>
          </a:effectLst>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47"/>
        <p:cNvGrpSpPr/>
        <p:nvPr/>
      </p:nvGrpSpPr>
      <p:grpSpPr>
        <a:xfrm>
          <a:off x="0" y="0"/>
          <a:ext cx="0" cy="0"/>
          <a:chOff x="0" y="0"/>
          <a:chExt cx="0" cy="0"/>
        </a:xfrm>
      </p:grpSpPr>
      <p:pic>
        <p:nvPicPr>
          <p:cNvPr id="48" name="Google Shape;48;p37"/>
          <p:cNvPicPr preferRelativeResize="0"/>
          <p:nvPr/>
        </p:nvPicPr>
        <p:blipFill rotWithShape="1">
          <a:blip r:embed="rId2">
            <a:alphaModFix/>
          </a:blip>
          <a:srcRect/>
          <a:stretch/>
        </p:blipFill>
        <p:spPr>
          <a:xfrm>
            <a:off x="-1" y="-1"/>
            <a:ext cx="12192002" cy="6858001"/>
          </a:xfrm>
          <a:prstGeom prst="rect">
            <a:avLst/>
          </a:prstGeom>
          <a:noFill/>
          <a:ln>
            <a:noFill/>
          </a:ln>
        </p:spPr>
      </p:pic>
      <p:sp>
        <p:nvSpPr>
          <p:cNvPr id="49" name="Google Shape;49;p37"/>
          <p:cNvSpPr/>
          <p:nvPr/>
        </p:nvSpPr>
        <p:spPr>
          <a:xfrm>
            <a:off x="0" y="0"/>
            <a:ext cx="12192000" cy="6858000"/>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 name="Google Shape;50;p37"/>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51" name="Google Shape;51;p37"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52" name="Google Shape;52;p37"/>
          <p:cNvPicPr preferRelativeResize="0"/>
          <p:nvPr/>
        </p:nvPicPr>
        <p:blipFill rotWithShape="1">
          <a:blip r:embed="rId5">
            <a:alphaModFix/>
          </a:blip>
          <a:srcRect/>
          <a:stretch/>
        </p:blipFill>
        <p:spPr>
          <a:xfrm>
            <a:off x="10367289" y="597067"/>
            <a:ext cx="1495641" cy="770989"/>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pic>
        <p:nvPicPr>
          <p:cNvPr id="54" name="Google Shape;54;p40"/>
          <p:cNvPicPr preferRelativeResize="0"/>
          <p:nvPr/>
        </p:nvPicPr>
        <p:blipFill rotWithShape="1">
          <a:blip r:embed="rId2">
            <a:alphaModFix/>
          </a:blip>
          <a:srcRect/>
          <a:stretch/>
        </p:blipFill>
        <p:spPr>
          <a:xfrm>
            <a:off x="0" y="0"/>
            <a:ext cx="12192000" cy="282388"/>
          </a:xfrm>
          <a:prstGeom prst="rect">
            <a:avLst/>
          </a:prstGeom>
          <a:noFill/>
          <a:ln>
            <a:noFill/>
          </a:ln>
        </p:spPr>
      </p:pic>
      <p:sp>
        <p:nvSpPr>
          <p:cNvPr id="55" name="Google Shape;55;p40"/>
          <p:cNvSpPr txBox="1">
            <a:spLocks noGrp="1"/>
          </p:cNvSpPr>
          <p:nvPr>
            <p:ph type="title"/>
          </p:nvPr>
        </p:nvSpPr>
        <p:spPr>
          <a:xfrm>
            <a:off x="494482" y="578738"/>
            <a:ext cx="11110330" cy="824646"/>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494482" y="1825625"/>
            <a:ext cx="1111033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800"/>
              </a:spcBef>
              <a:spcAft>
                <a:spcPts val="0"/>
              </a:spcAft>
              <a:buClr>
                <a:schemeClr val="dk1"/>
              </a:buClr>
              <a:buSzPts val="1600"/>
              <a:buChar char="•"/>
              <a:defRPr sz="1600"/>
            </a:lvl1pPr>
            <a:lvl2pPr marL="914400" lvl="1" indent="-317500" algn="l">
              <a:lnSpc>
                <a:spcPct val="90000"/>
              </a:lnSpc>
              <a:spcBef>
                <a:spcPts val="600"/>
              </a:spcBef>
              <a:spcAft>
                <a:spcPts val="0"/>
              </a:spcAft>
              <a:buClr>
                <a:schemeClr val="dk1"/>
              </a:buClr>
              <a:buSzPts val="1400"/>
              <a:buChar char="•"/>
              <a:defRPr sz="1400"/>
            </a:lvl2pPr>
            <a:lvl3pPr marL="1371600" lvl="2" indent="-317500" algn="l">
              <a:lnSpc>
                <a:spcPct val="90000"/>
              </a:lnSpc>
              <a:spcBef>
                <a:spcPts val="6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 name="Google Shape;57;p40" descr="bkgd.png"/>
          <p:cNvPicPr preferRelativeResize="0"/>
          <p:nvPr/>
        </p:nvPicPr>
        <p:blipFill rotWithShape="1">
          <a:blip r:embed="rId3">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58" name="Google Shape;58;p40"/>
          <p:cNvPicPr preferRelativeResize="0"/>
          <p:nvPr/>
        </p:nvPicPr>
        <p:blipFill rotWithShape="1">
          <a:blip r:embed="rId4">
            <a:alphaModFix/>
          </a:blip>
          <a:srcRect/>
          <a:stretch/>
        </p:blipFill>
        <p:spPr>
          <a:xfrm>
            <a:off x="11036656" y="6357801"/>
            <a:ext cx="818037" cy="421881"/>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olf">
  <p:cSld name="Golf">
    <p:spTree>
      <p:nvGrpSpPr>
        <p:cNvPr id="1" name="Shape 59"/>
        <p:cNvGrpSpPr/>
        <p:nvPr/>
      </p:nvGrpSpPr>
      <p:grpSpPr>
        <a:xfrm>
          <a:off x="0" y="0"/>
          <a:ext cx="0" cy="0"/>
          <a:chOff x="0" y="0"/>
          <a:chExt cx="0" cy="0"/>
        </a:xfrm>
      </p:grpSpPr>
      <p:pic>
        <p:nvPicPr>
          <p:cNvPr id="60" name="Google Shape;60;p42"/>
          <p:cNvPicPr preferRelativeResize="0"/>
          <p:nvPr/>
        </p:nvPicPr>
        <p:blipFill rotWithShape="1">
          <a:blip r:embed="rId2">
            <a:alphaModFix/>
          </a:blip>
          <a:srcRect t="16536"/>
          <a:stretch/>
        </p:blipFill>
        <p:spPr>
          <a:xfrm>
            <a:off x="-19" y="69113"/>
            <a:ext cx="12192038" cy="6788887"/>
          </a:xfrm>
          <a:prstGeom prst="rect">
            <a:avLst/>
          </a:prstGeom>
          <a:noFill/>
          <a:ln>
            <a:noFill/>
          </a:ln>
        </p:spPr>
      </p:pic>
      <p:sp>
        <p:nvSpPr>
          <p:cNvPr id="61" name="Google Shape;61;p42"/>
          <p:cNvSpPr/>
          <p:nvPr/>
        </p:nvSpPr>
        <p:spPr>
          <a:xfrm>
            <a:off x="0" y="0"/>
            <a:ext cx="12192000" cy="6858000"/>
          </a:xfrm>
          <a:prstGeom prst="rect">
            <a:avLst/>
          </a:prstGeom>
          <a:gradFill>
            <a:gsLst>
              <a:gs pos="0">
                <a:srgbClr val="000000">
                  <a:alpha val="0"/>
                </a:srgbClr>
              </a:gs>
              <a:gs pos="65000">
                <a:srgbClr val="000000">
                  <a:alpha val="0"/>
                </a:srgbClr>
              </a:gs>
              <a:gs pos="100000">
                <a:srgbClr val="000000">
                  <a:alpha val="2392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 name="Google Shape;62;p42"/>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63" name="Google Shape;63;p42"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64" name="Google Shape;64;p42"/>
          <p:cNvPicPr preferRelativeResize="0"/>
          <p:nvPr/>
        </p:nvPicPr>
        <p:blipFill rotWithShape="1">
          <a:blip r:embed="rId5">
            <a:alphaModFix/>
          </a:blip>
          <a:srcRect/>
          <a:stretch/>
        </p:blipFill>
        <p:spPr>
          <a:xfrm>
            <a:off x="546385" y="523218"/>
            <a:ext cx="2402188" cy="1238306"/>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Ophthalmic">
  <p:cSld name="1 Ophthalmic">
    <p:spTree>
      <p:nvGrpSpPr>
        <p:cNvPr id="1" name="Shape 65"/>
        <p:cNvGrpSpPr/>
        <p:nvPr/>
      </p:nvGrpSpPr>
      <p:grpSpPr>
        <a:xfrm>
          <a:off x="0" y="0"/>
          <a:ext cx="0" cy="0"/>
          <a:chOff x="0" y="0"/>
          <a:chExt cx="0" cy="0"/>
        </a:xfrm>
      </p:grpSpPr>
      <p:pic>
        <p:nvPicPr>
          <p:cNvPr id="66" name="Google Shape;66;p43"/>
          <p:cNvPicPr preferRelativeResize="0"/>
          <p:nvPr/>
        </p:nvPicPr>
        <p:blipFill rotWithShape="1">
          <a:blip r:embed="rId2">
            <a:alphaModFix/>
          </a:blip>
          <a:srcRect t="7800" b="7799"/>
          <a:stretch/>
        </p:blipFill>
        <p:spPr>
          <a:xfrm>
            <a:off x="0" y="4889"/>
            <a:ext cx="12192000" cy="6858000"/>
          </a:xfrm>
          <a:prstGeom prst="rect">
            <a:avLst/>
          </a:prstGeom>
          <a:noFill/>
          <a:ln>
            <a:noFill/>
          </a:ln>
        </p:spPr>
      </p:pic>
      <p:pic>
        <p:nvPicPr>
          <p:cNvPr id="67" name="Google Shape;67;p43"/>
          <p:cNvPicPr preferRelativeResize="0"/>
          <p:nvPr/>
        </p:nvPicPr>
        <p:blipFill rotWithShape="1">
          <a:blip r:embed="rId3">
            <a:alphaModFix/>
          </a:blip>
          <a:srcRect/>
          <a:stretch/>
        </p:blipFill>
        <p:spPr>
          <a:xfrm>
            <a:off x="0" y="0"/>
            <a:ext cx="12192000" cy="282388"/>
          </a:xfrm>
          <a:prstGeom prst="rect">
            <a:avLst/>
          </a:prstGeom>
          <a:noFill/>
          <a:ln>
            <a:noFill/>
          </a:ln>
        </p:spPr>
      </p:pic>
      <p:pic>
        <p:nvPicPr>
          <p:cNvPr id="68" name="Google Shape;68;p43" descr="bkgd.png"/>
          <p:cNvPicPr preferRelativeResize="0"/>
          <p:nvPr/>
        </p:nvPicPr>
        <p:blipFill rotWithShape="1">
          <a:blip r:embed="rId4">
            <a:alphaModFix/>
          </a:blip>
          <a:srcRect l="-406"/>
          <a:stretch/>
        </p:blipFill>
        <p:spPr>
          <a:xfrm>
            <a:off x="-55348" y="227249"/>
            <a:ext cx="12247348" cy="109147"/>
          </a:xfrm>
          <a:prstGeom prst="rect">
            <a:avLst/>
          </a:prstGeom>
          <a:noFill/>
          <a:ln>
            <a:noFill/>
          </a:ln>
          <a:effectLst>
            <a:outerShdw blurRad="50800" dist="38100" dir="5400000" algn="t" rotWithShape="0">
              <a:srgbClr val="000000">
                <a:alpha val="23921"/>
              </a:srgbClr>
            </a:outerShdw>
          </a:effectLst>
        </p:spPr>
      </p:pic>
      <p:pic>
        <p:nvPicPr>
          <p:cNvPr id="69" name="Google Shape;69;p43"/>
          <p:cNvPicPr preferRelativeResize="0"/>
          <p:nvPr/>
        </p:nvPicPr>
        <p:blipFill rotWithShape="1">
          <a:blip r:embed="rId5">
            <a:alphaModFix/>
          </a:blip>
          <a:srcRect/>
          <a:stretch/>
        </p:blipFill>
        <p:spPr>
          <a:xfrm>
            <a:off x="546385" y="523218"/>
            <a:ext cx="2402188" cy="1238306"/>
          </a:xfrm>
          <a:prstGeom prst="rect">
            <a:avLst/>
          </a:prstGeom>
          <a:noFill/>
          <a:ln>
            <a:noFill/>
          </a:ln>
          <a:effectLst>
            <a:outerShdw blurRad="228600" sx="102000" sy="102000" algn="ctr" rotWithShape="0">
              <a:srgbClr val="000000"/>
            </a:outerShdw>
          </a:effectLst>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43000">
              <a:srgbClr val="FFFFFF"/>
            </a:gs>
            <a:gs pos="100000">
              <a:srgbClr val="CDCAC5"/>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94482" y="578738"/>
            <a:ext cx="10859318" cy="82464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494482" y="1825625"/>
            <a:ext cx="10859318"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584947" y="1512800"/>
            <a:ext cx="11006418" cy="173466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0">
                <a:solidFill>
                  <a:schemeClr val="dk1"/>
                </a:solidFill>
                <a:latin typeface="Calibri"/>
                <a:ea typeface="Calibri"/>
                <a:cs typeface="Calibri"/>
                <a:sym typeface="Calibri"/>
              </a:rPr>
              <a:t> </a:t>
            </a:r>
            <a:r>
              <a:rPr lang="en-US">
                <a:solidFill>
                  <a:srgbClr val="26498C"/>
                </a:solidFill>
              </a:rPr>
              <a:t>MAUI JIM CSR REPORTING</a:t>
            </a:r>
            <a:endParaRPr/>
          </a:p>
        </p:txBody>
      </p:sp>
      <p:sp>
        <p:nvSpPr>
          <p:cNvPr id="186" name="Google Shape;186;p27"/>
          <p:cNvSpPr txBox="1">
            <a:spLocks noGrp="1"/>
          </p:cNvSpPr>
          <p:nvPr>
            <p:ph type="body" idx="1"/>
          </p:nvPr>
        </p:nvSpPr>
        <p:spPr>
          <a:xfrm>
            <a:off x="584947" y="3368488"/>
            <a:ext cx="11006418" cy="82699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2400"/>
              <a:buNone/>
            </a:pPr>
            <a:r>
              <a:rPr lang="en-US"/>
              <a:t>Prepared by Connected Communications - April 2022</a:t>
            </a:r>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21eb926805_0_5"/>
          <p:cNvSpPr txBox="1">
            <a:spLocks noGrp="1"/>
          </p:cNvSpPr>
          <p:nvPr>
            <p:ph type="title"/>
          </p:nvPr>
        </p:nvSpPr>
        <p:spPr>
          <a:xfrm>
            <a:off x="592800" y="1588500"/>
            <a:ext cx="11006400" cy="103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6498C"/>
              </a:buClr>
              <a:buSzPts val="6000"/>
              <a:buFont typeface="Calibri"/>
              <a:buNone/>
            </a:pPr>
            <a:r>
              <a:rPr lang="en-US">
                <a:solidFill>
                  <a:srgbClr val="26498C"/>
                </a:solidFill>
                <a:latin typeface="Libre Baskerville"/>
                <a:ea typeface="Libre Baskerville"/>
                <a:cs typeface="Libre Baskerville"/>
                <a:sym typeface="Libre Baskerville"/>
              </a:rPr>
              <a:t>REUSE</a:t>
            </a:r>
            <a:endParaRPr>
              <a:latin typeface="Libre Baskerville"/>
              <a:ea typeface="Libre Baskerville"/>
              <a:cs typeface="Libre Baskerville"/>
              <a:sym typeface="Libre Baskerville"/>
            </a:endParaRPr>
          </a:p>
        </p:txBody>
      </p:sp>
      <p:sp>
        <p:nvSpPr>
          <p:cNvPr id="250" name="Google Shape;250;g121eb926805_0_5"/>
          <p:cNvSpPr txBox="1">
            <a:spLocks noGrp="1"/>
          </p:cNvSpPr>
          <p:nvPr>
            <p:ph type="body" idx="1"/>
          </p:nvPr>
        </p:nvSpPr>
        <p:spPr>
          <a:xfrm>
            <a:off x="584950" y="2821800"/>
            <a:ext cx="11473800" cy="121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None/>
            </a:pPr>
            <a:r>
              <a:rPr lang="en-US">
                <a:solidFill>
                  <a:schemeClr val="dk1"/>
                </a:solidFill>
                <a:latin typeface="Arial"/>
                <a:ea typeface="Arial"/>
                <a:cs typeface="Arial"/>
                <a:sym typeface="Arial"/>
              </a:rPr>
              <a:t>Innovative technologies help us save and reuse resources </a:t>
            </a:r>
            <a:endParaRPr>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None/>
            </a:pPr>
            <a:r>
              <a:rPr lang="en-US">
                <a:solidFill>
                  <a:schemeClr val="dk1"/>
                </a:solidFill>
                <a:latin typeface="Arial"/>
                <a:ea typeface="Arial"/>
                <a:cs typeface="Arial"/>
                <a:sym typeface="Arial"/>
              </a:rPr>
              <a:t>from our own production processes.</a:t>
            </a:r>
            <a:endParaRPr sz="440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aphicFrame>
        <p:nvGraphicFramePr>
          <p:cNvPr id="256" name="Google Shape;256;g121eb926805_0_123"/>
          <p:cNvGraphicFramePr/>
          <p:nvPr/>
        </p:nvGraphicFramePr>
        <p:xfrm>
          <a:off x="850875" y="2647650"/>
          <a:ext cx="3000000" cy="3000000"/>
        </p:xfrm>
        <a:graphic>
          <a:graphicData uri="http://schemas.openxmlformats.org/drawingml/2006/table">
            <a:tbl>
              <a:tblPr>
                <a:noFill/>
                <a:tableStyleId>{40D11AB8-EE25-43E3-8182-A3B540BF646A}</a:tableStyleId>
              </a:tblPr>
              <a:tblGrid>
                <a:gridCol w="2000250">
                  <a:extLst>
                    <a:ext uri="{9D8B030D-6E8A-4147-A177-3AD203B41FA5}">
                      <a16:colId xmlns:a16="http://schemas.microsoft.com/office/drawing/2014/main" val="20000"/>
                    </a:ext>
                  </a:extLst>
                </a:gridCol>
                <a:gridCol w="485775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62000">
                <a:tc>
                  <a:txBody>
                    <a:bodyPr/>
                    <a:lstStyle/>
                    <a:p>
                      <a:pPr marL="0" lvl="0" indent="0" algn="l" rtl="0">
                        <a:spcBef>
                          <a:spcPts val="0"/>
                        </a:spcBef>
                        <a:spcAft>
                          <a:spcPts val="0"/>
                        </a:spcAft>
                        <a:buClr>
                          <a:schemeClr val="dk1"/>
                        </a:buClr>
                        <a:buSzPts val="2000"/>
                        <a:buFont typeface="Arial"/>
                        <a:buNone/>
                      </a:pPr>
                      <a:r>
                        <a:rPr lang="en-US" sz="2000" b="1">
                          <a:solidFill>
                            <a:schemeClr val="dk1"/>
                          </a:solidFill>
                        </a:rPr>
                        <a:t>Department</a:t>
                      </a:r>
                      <a:endParaRPr sz="2100" b="1" u="none" strike="noStrike" cap="none"/>
                    </a:p>
                  </a:txBody>
                  <a:tcPr marL="91425" marR="91425" marT="0" marB="91425">
                    <a:lnL w="28575" cap="flat" cmpd="sng">
                      <a:solidFill>
                        <a:srgbClr val="9E9E9E"/>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t>What We’ve Done</a:t>
                      </a:r>
                      <a:endParaRPr sz="20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t>Impacts</a:t>
                      </a:r>
                      <a:endParaRPr sz="20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927500">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Rx Lab</a:t>
                      </a:r>
                      <a:endParaRPr sz="2100" b="1"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Our state-of-the-art optical lab has a closed-loop cooling system that reclaims and reuses coolant.    </a:t>
                      </a:r>
                      <a:endParaRPr sz="2000" u="none" strike="noStrike" cap="none"/>
                    </a:p>
                  </a:txBody>
                  <a:tcPr marL="68575" marR="68575" marT="0" marB="0">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Saves thousands of gallons of coolant each year.  </a:t>
                      </a:r>
                      <a:endParaRPr sz="2000" u="none" strike="noStrike" cap="none"/>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27500">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Customer Care Repair Center</a:t>
                      </a:r>
                      <a:endParaRPr sz="2100" b="1" u="none" strike="noStrike" cap="none"/>
                    </a:p>
                  </a:txBody>
                  <a:tcPr marL="91425" marR="91425" marT="91425" marB="91425">
                    <a:lnL w="19050" cap="flat" cmpd="sng">
                      <a:solidFill>
                        <a:srgbClr val="9E9E9E"/>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We recover frames parts (returned from our retailers, customers and warehouses), then we break them down and put them back into parts repair inventory. </a:t>
                      </a:r>
                      <a:endParaRPr sz="20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58,560 parts have been restored to inventory from 2018 to the present (3/22/22). This reduces our fuel, shipping and carbon footprint, globally. </a:t>
                      </a:r>
                      <a:endParaRPr sz="2000" u="none" strike="noStrike" cap="none"/>
                    </a:p>
                  </a:txBody>
                  <a:tcPr marL="68575" marR="68575" marT="0" marB="0">
                    <a:lnL w="9525"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57" name="Google Shape;257;g121eb926805_0_123"/>
          <p:cNvSpPr txBox="1"/>
          <p:nvPr/>
        </p:nvSpPr>
        <p:spPr>
          <a:xfrm>
            <a:off x="3658425" y="1333475"/>
            <a:ext cx="46719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Calibri"/>
                <a:ea typeface="Calibri"/>
                <a:cs typeface="Calibri"/>
                <a:sym typeface="Calibri"/>
              </a:rPr>
              <a:t>REUSE - By The Numbers</a:t>
            </a:r>
            <a:endParaRPr sz="3100" b="1"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21eb926805_0_10"/>
          <p:cNvSpPr txBox="1">
            <a:spLocks noGrp="1"/>
          </p:cNvSpPr>
          <p:nvPr>
            <p:ph type="title"/>
          </p:nvPr>
        </p:nvSpPr>
        <p:spPr>
          <a:xfrm>
            <a:off x="592800" y="1293725"/>
            <a:ext cx="11006400" cy="103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6498C"/>
              </a:buClr>
              <a:buSzPts val="6000"/>
              <a:buFont typeface="Calibri"/>
              <a:buNone/>
            </a:pPr>
            <a:r>
              <a:rPr lang="en-US">
                <a:solidFill>
                  <a:srgbClr val="26498C"/>
                </a:solidFill>
                <a:latin typeface="Libre Baskerville"/>
                <a:ea typeface="Libre Baskerville"/>
                <a:cs typeface="Libre Baskerville"/>
                <a:sym typeface="Libre Baskerville"/>
              </a:rPr>
              <a:t>RESPECT</a:t>
            </a:r>
            <a:endParaRPr>
              <a:latin typeface="Libre Baskerville"/>
              <a:ea typeface="Libre Baskerville"/>
              <a:cs typeface="Libre Baskerville"/>
              <a:sym typeface="Libre Baskerville"/>
            </a:endParaRPr>
          </a:p>
        </p:txBody>
      </p:sp>
      <p:sp>
        <p:nvSpPr>
          <p:cNvPr id="263" name="Google Shape;263;g121eb926805_0_10"/>
          <p:cNvSpPr txBox="1">
            <a:spLocks noGrp="1"/>
          </p:cNvSpPr>
          <p:nvPr>
            <p:ph type="body" idx="1"/>
          </p:nvPr>
        </p:nvSpPr>
        <p:spPr>
          <a:xfrm>
            <a:off x="592800" y="2400425"/>
            <a:ext cx="11473800" cy="1657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None/>
            </a:pPr>
            <a:r>
              <a:rPr lang="en-US" sz="2300">
                <a:solidFill>
                  <a:schemeClr val="dk1"/>
                </a:solidFill>
                <a:latin typeface="Arial"/>
                <a:ea typeface="Arial"/>
                <a:cs typeface="Arial"/>
                <a:sym typeface="Arial"/>
              </a:rPr>
              <a:t>Trust and respect arise from our deep roots in Hawaiian culture, setting us apart from any other optical company in the world. Our ‘Ohana encompasses all the people and organizations in our global orbit. Long-lasting relationships reflect trust and care – from our local communities to our customers to our global manufacturing partners. </a:t>
            </a:r>
            <a:endParaRPr sz="430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aphicFrame>
        <p:nvGraphicFramePr>
          <p:cNvPr id="269" name="Google Shape;269;g121eb926805_0_132"/>
          <p:cNvGraphicFramePr/>
          <p:nvPr/>
        </p:nvGraphicFramePr>
        <p:xfrm>
          <a:off x="877824" y="2330925"/>
          <a:ext cx="3000000" cy="3000000"/>
        </p:xfrm>
        <a:graphic>
          <a:graphicData uri="http://schemas.openxmlformats.org/drawingml/2006/table">
            <a:tbl>
              <a:tblPr>
                <a:noFill/>
                <a:tableStyleId>{40D11AB8-EE25-43E3-8182-A3B540BF646A}</a:tableStyleId>
              </a:tblPr>
              <a:tblGrid>
                <a:gridCol w="1364400">
                  <a:extLst>
                    <a:ext uri="{9D8B030D-6E8A-4147-A177-3AD203B41FA5}">
                      <a16:colId xmlns:a16="http://schemas.microsoft.com/office/drawing/2014/main" val="20000"/>
                    </a:ext>
                  </a:extLst>
                </a:gridCol>
                <a:gridCol w="5439725">
                  <a:extLst>
                    <a:ext uri="{9D8B030D-6E8A-4147-A177-3AD203B41FA5}">
                      <a16:colId xmlns:a16="http://schemas.microsoft.com/office/drawing/2014/main" val="20001"/>
                    </a:ext>
                  </a:extLst>
                </a:gridCol>
                <a:gridCol w="3482875">
                  <a:extLst>
                    <a:ext uri="{9D8B030D-6E8A-4147-A177-3AD203B41FA5}">
                      <a16:colId xmlns:a16="http://schemas.microsoft.com/office/drawing/2014/main" val="20002"/>
                    </a:ext>
                  </a:extLst>
                </a:gridCol>
              </a:tblGrid>
              <a:tr h="207000">
                <a:tc>
                  <a:txBody>
                    <a:bodyPr/>
                    <a:lstStyle/>
                    <a:p>
                      <a:pPr marL="0" lvl="0" indent="0" algn="l" rtl="0">
                        <a:spcBef>
                          <a:spcPts val="0"/>
                        </a:spcBef>
                        <a:spcAft>
                          <a:spcPts val="0"/>
                        </a:spcAft>
                        <a:buClr>
                          <a:schemeClr val="dk1"/>
                        </a:buClr>
                        <a:buSzPts val="1800"/>
                        <a:buFont typeface="Arial"/>
                        <a:buNone/>
                      </a:pPr>
                      <a:r>
                        <a:rPr lang="en-US" sz="2000" b="1">
                          <a:solidFill>
                            <a:schemeClr val="dk1"/>
                          </a:solidFill>
                        </a:rPr>
                        <a:t>Product</a:t>
                      </a:r>
                      <a:endParaRPr sz="2300" b="1" u="none" strike="noStrike" cap="none"/>
                    </a:p>
                  </a:txBody>
                  <a:tcPr marL="91425" marR="91425" marT="0" marB="91425">
                    <a:lnL w="19050" cap="flat" cmpd="sng">
                      <a:solidFill>
                        <a:srgbClr val="9E9E9E"/>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t>What We’ve Done</a:t>
                      </a:r>
                      <a:endParaRPr sz="2000" b="1" u="none" strike="noStrike" cap="none">
                        <a:solidFill>
                          <a:schemeClr val="dk1"/>
                        </a:solidFill>
                      </a:endParaRPr>
                    </a:p>
                  </a:txBody>
                  <a:tcPr marL="68575" marR="68575" marT="0" marB="0">
                    <a:lnL w="190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t>Impacts</a:t>
                      </a:r>
                      <a:endParaRPr sz="20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927500">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Quality</a:t>
                      </a:r>
                      <a:endParaRPr sz="2100" b="1" u="none" strike="noStrike" cap="none"/>
                    </a:p>
                  </a:txBody>
                  <a:tcPr marL="91425" marR="91425" marT="91425" marB="91425">
                    <a:lnR w="9525" cap="flat" cmpd="sng">
                      <a:solidFill>
                        <a:srgbClr val="000000"/>
                      </a:solidFill>
                      <a:prstDash val="solid"/>
                      <a:round/>
                      <a:headEnd type="none" w="sm" len="sm"/>
                      <a:tailEnd type="none" w="sm" len="sm"/>
                    </a:lnR>
                    <a:lnT w="19050" cap="flat" cmpd="sng">
                      <a:solidFill>
                        <a:srgbClr val="9E9E9E"/>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1700"/>
                        <a:buFont typeface="Arial"/>
                        <a:buNone/>
                      </a:pPr>
                      <a:r>
                        <a:rPr lang="en-US" sz="1700" u="none" strike="noStrike" cap="none">
                          <a:solidFill>
                            <a:schemeClr val="dk1"/>
                          </a:solidFill>
                        </a:rPr>
                        <a:t>We have trusted manufacturers in Japan and Italy. This allows us to show respect to our customers, by offering them </a:t>
                      </a:r>
                      <a:r>
                        <a:rPr lang="en-US" sz="1700" u="none" strike="noStrike" cap="none">
                          <a:highlight>
                            <a:srgbClr val="FFFFFF"/>
                          </a:highlight>
                        </a:rPr>
                        <a:t>exceptional product </a:t>
                      </a:r>
                      <a:r>
                        <a:rPr lang="en-US" sz="1700" u="none" strike="noStrike" cap="none"/>
                        <a:t>quality, superior lens performance, comfort and wearability.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t>30 year relationships with premier lens and frame manufacturing partners who consistently deliver unmatched quality in the market.</a:t>
                      </a:r>
                      <a:endParaRPr sz="1700" u="none" strike="noStrike" cap="none"/>
                    </a:p>
                    <a:p>
                      <a:pPr marL="0" marR="0" lvl="0" indent="0" algn="l" rtl="0">
                        <a:lnSpc>
                          <a:spcPct val="100000"/>
                        </a:lnSpc>
                        <a:spcBef>
                          <a:spcPts val="0"/>
                        </a:spcBef>
                        <a:spcAft>
                          <a:spcPts val="0"/>
                        </a:spcAft>
                        <a:buClr>
                          <a:srgbClr val="000000"/>
                        </a:buClr>
                        <a:buSzPts val="1700"/>
                        <a:buFont typeface="Arial"/>
                        <a:buNone/>
                      </a:pP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8725">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Warranty</a:t>
                      </a:r>
                      <a:endParaRPr sz="2100" b="1" u="none" strike="noStrike" cap="none"/>
                    </a:p>
                  </a:txBody>
                  <a:tcPr marL="91425" marR="91425" marT="91425" marB="91425">
                    <a:lnR w="9525" cap="flat" cmpd="sng">
                      <a:solidFill>
                        <a:srgbClr val="000000"/>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highlight>
                            <a:srgbClr val="FFFFFF"/>
                          </a:highlight>
                        </a:rPr>
                        <a:t>We are 100% committed to extending the life of our eyewear: </a:t>
                      </a:r>
                      <a:endParaRPr sz="1700" u="none" strike="noStrike" cap="none">
                        <a:highlight>
                          <a:srgbClr val="FFFFFF"/>
                        </a:highlight>
                      </a:endParaRPr>
                    </a:p>
                    <a:p>
                      <a:pPr marL="0" marR="0" lvl="0" indent="0" algn="l" rtl="0">
                        <a:lnSpc>
                          <a:spcPct val="100000"/>
                        </a:lnSpc>
                        <a:spcBef>
                          <a:spcPts val="0"/>
                        </a:spcBef>
                        <a:spcAft>
                          <a:spcPts val="0"/>
                        </a:spcAft>
                        <a:buClr>
                          <a:srgbClr val="000000"/>
                        </a:buClr>
                        <a:buSzPts val="1700"/>
                        <a:buFont typeface="Arial"/>
                        <a:buNone/>
                      </a:pPr>
                      <a:endParaRPr sz="1700" u="none" strike="noStrike" cap="none">
                        <a:highlight>
                          <a:srgbClr val="FFFFFF"/>
                        </a:highlight>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highlight>
                            <a:srgbClr val="FFFFFF"/>
                          </a:highlight>
                        </a:rPr>
                        <a:t>a.) Our warranties are some of the best in the industry. </a:t>
                      </a:r>
                      <a:endParaRPr sz="1700" u="none" strike="noStrike" cap="none"/>
                    </a:p>
                    <a:p>
                      <a:pPr marL="0" marR="0" lvl="0" indent="0" algn="l" rtl="0">
                        <a:lnSpc>
                          <a:spcPct val="100000"/>
                        </a:lnSpc>
                        <a:spcBef>
                          <a:spcPts val="0"/>
                        </a:spcBef>
                        <a:spcAft>
                          <a:spcPts val="0"/>
                        </a:spcAft>
                        <a:buClr>
                          <a:srgbClr val="000000"/>
                        </a:buClr>
                        <a:buSzPts val="1700"/>
                        <a:buFont typeface="Arial"/>
                        <a:buNone/>
                      </a:pPr>
                      <a:r>
                        <a:rPr lang="en-US" sz="1700" u="none" strike="noStrike" cap="none"/>
                        <a:t>b.) We replace nose pads and temples for free and replace damaged frames and lenses for a fraction of the cost of a new pair.</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457200" marR="0" lvl="0" indent="-336550" algn="l" rtl="0">
                        <a:lnSpc>
                          <a:spcPct val="100000"/>
                        </a:lnSpc>
                        <a:spcBef>
                          <a:spcPts val="0"/>
                        </a:spcBef>
                        <a:spcAft>
                          <a:spcPts val="0"/>
                        </a:spcAft>
                        <a:buClr>
                          <a:srgbClr val="3C4043"/>
                        </a:buClr>
                        <a:buSzPts val="1700"/>
                        <a:buFont typeface="Arial"/>
                        <a:buAutoNum type="alphaLcPeriod"/>
                      </a:pPr>
                      <a:r>
                        <a:rPr lang="en-US" sz="1700" u="none" strike="noStrike" cap="none">
                          <a:solidFill>
                            <a:srgbClr val="3C4043"/>
                          </a:solidFill>
                          <a:highlight>
                            <a:srgbClr val="FFFFFF"/>
                          </a:highlight>
                        </a:rPr>
                        <a:t>Our sunglasses have a 2 year warranty: Rx sunglasses have a 1 year warranty: and our optical prescription eyewear has a 2 year scratch warranty.</a:t>
                      </a:r>
                      <a:endParaRPr sz="1700" u="none" strike="noStrike" cap="none">
                        <a:solidFill>
                          <a:srgbClr val="3C4043"/>
                        </a:solidFill>
                      </a:endParaRPr>
                    </a:p>
                    <a:p>
                      <a:pPr marL="457200" marR="0" lvl="0" indent="-336550" algn="l" rtl="0">
                        <a:lnSpc>
                          <a:spcPct val="100000"/>
                        </a:lnSpc>
                        <a:spcBef>
                          <a:spcPts val="0"/>
                        </a:spcBef>
                        <a:spcAft>
                          <a:spcPts val="0"/>
                        </a:spcAft>
                        <a:buClr>
                          <a:srgbClr val="000000"/>
                        </a:buClr>
                        <a:buSzPts val="1700"/>
                        <a:buFont typeface="Arial"/>
                        <a:buAutoNum type="alphaLcPeriod"/>
                      </a:pPr>
                      <a:r>
                        <a:rPr lang="en-US" sz="1700" u="none" strike="noStrike" cap="none"/>
                        <a:t>Our customer service and repair department is the largest division in our company.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70" name="Google Shape;270;g121eb926805_0_132"/>
          <p:cNvSpPr txBox="1"/>
          <p:nvPr/>
        </p:nvSpPr>
        <p:spPr>
          <a:xfrm>
            <a:off x="1947600" y="484225"/>
            <a:ext cx="7558200" cy="1723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2900" b="1" i="0" u="none" strike="noStrike" cap="none">
                <a:solidFill>
                  <a:srgbClr val="000000"/>
                </a:solidFill>
                <a:latin typeface="Calibri"/>
                <a:ea typeface="Calibri"/>
                <a:cs typeface="Calibri"/>
                <a:sym typeface="Calibri"/>
              </a:rPr>
              <a:t>RESPECT FOR OUR PRODUCTS</a:t>
            </a:r>
            <a:endParaRPr sz="29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100"/>
              <a:buFont typeface="Arial"/>
              <a:buNone/>
            </a:pPr>
            <a:endParaRPr sz="29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00"/>
              <a:buFont typeface="Arial"/>
              <a:buNone/>
            </a:pPr>
            <a:r>
              <a:rPr lang="en-US" sz="2100" b="1" i="0" u="none" strike="noStrike" cap="none">
                <a:solidFill>
                  <a:schemeClr val="accent3"/>
                </a:solidFill>
                <a:latin typeface="Arial"/>
                <a:ea typeface="Arial"/>
                <a:cs typeface="Arial"/>
                <a:sym typeface="Arial"/>
              </a:rPr>
              <a:t>We believe that sustainable relationships are behind the quality that shines through in each pair of Maui Jims. </a:t>
            </a:r>
            <a:endParaRPr sz="2100" b="1" i="0" u="none" strike="noStrike" cap="none">
              <a:solidFill>
                <a:schemeClr val="accent3"/>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21eb926805_0_140"/>
          <p:cNvSpPr txBox="1"/>
          <p:nvPr/>
        </p:nvSpPr>
        <p:spPr>
          <a:xfrm>
            <a:off x="1943100" y="1171575"/>
            <a:ext cx="8372400" cy="135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000" b="1" i="0" u="none" strike="noStrike" cap="none">
                <a:solidFill>
                  <a:srgbClr val="000000"/>
                </a:solidFill>
                <a:latin typeface="Calibri"/>
                <a:ea typeface="Calibri"/>
                <a:cs typeface="Calibri"/>
                <a:sym typeface="Calibri"/>
              </a:rPr>
              <a:t>RESPECT FOR OUR COMMUNITY, OUR ‘OHANA</a:t>
            </a:r>
            <a:endParaRPr sz="30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Arial"/>
                <a:ea typeface="Arial"/>
                <a:cs typeface="Arial"/>
                <a:sym typeface="Arial"/>
              </a:rPr>
              <a:t>From the beginning, we have supported those in our communities who are in need. </a:t>
            </a:r>
            <a:endParaRPr sz="5100" b="1" i="0" u="none" strike="noStrike" cap="none">
              <a:solidFill>
                <a:srgbClr val="000000"/>
              </a:solidFill>
              <a:latin typeface="Calibri"/>
              <a:ea typeface="Calibri"/>
              <a:cs typeface="Calibri"/>
              <a:sym typeface="Calibri"/>
            </a:endParaRPr>
          </a:p>
        </p:txBody>
      </p:sp>
      <p:sp>
        <p:nvSpPr>
          <p:cNvPr id="277" name="Google Shape;277;g121eb926805_0_140"/>
          <p:cNvSpPr txBox="1"/>
          <p:nvPr/>
        </p:nvSpPr>
        <p:spPr>
          <a:xfrm>
            <a:off x="1614300" y="3146075"/>
            <a:ext cx="8586900" cy="1800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500" b="0" i="0" u="none" strike="noStrike" cap="none">
                <a:solidFill>
                  <a:schemeClr val="dk1"/>
                </a:solidFill>
                <a:latin typeface="Arial"/>
                <a:ea typeface="Arial"/>
                <a:cs typeface="Arial"/>
                <a:sym typeface="Arial"/>
              </a:rPr>
              <a:t>The total of our product and monetary donations and community fundraising add up </a:t>
            </a:r>
            <a:r>
              <a:rPr lang="en-US" sz="2500">
                <a:solidFill>
                  <a:schemeClr val="dk1"/>
                </a:solidFill>
              </a:rPr>
              <a:t>to more than</a:t>
            </a:r>
            <a:endParaRPr sz="2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800"/>
              <a:buFont typeface="Arial"/>
              <a:buNone/>
            </a:pPr>
            <a:r>
              <a:rPr lang="en-US" sz="3000" b="1" i="0" u="none" strike="noStrike" cap="none">
                <a:solidFill>
                  <a:schemeClr val="dk1"/>
                </a:solidFill>
                <a:latin typeface="Arial"/>
                <a:ea typeface="Arial"/>
                <a:cs typeface="Arial"/>
                <a:sym typeface="Arial"/>
              </a:rPr>
              <a:t>$</a:t>
            </a:r>
            <a:r>
              <a:rPr lang="en-US" sz="3000" b="1">
                <a:solidFill>
                  <a:schemeClr val="dk1"/>
                </a:solidFill>
              </a:rPr>
              <a:t>35,000,000</a:t>
            </a:r>
            <a:endParaRPr sz="3000" b="1">
              <a:solidFill>
                <a:schemeClr val="dk1"/>
              </a:solidFill>
            </a:endParaRPr>
          </a:p>
          <a:p>
            <a:pPr marL="0" marR="0" lvl="0" indent="0" algn="ctr" rtl="0">
              <a:lnSpc>
                <a:spcPct val="100000"/>
              </a:lnSpc>
              <a:spcBef>
                <a:spcPts val="0"/>
              </a:spcBef>
              <a:spcAft>
                <a:spcPts val="0"/>
              </a:spcAft>
              <a:buClr>
                <a:srgbClr val="000000"/>
              </a:buClr>
              <a:buSzPts val="3800"/>
              <a:buFont typeface="Arial"/>
              <a:buNone/>
            </a:pPr>
            <a:r>
              <a:rPr lang="en-US" sz="2500" b="1">
                <a:solidFill>
                  <a:schemeClr val="dk1"/>
                </a:solidFill>
              </a:rPr>
              <a:t> </a:t>
            </a:r>
            <a:r>
              <a:rPr lang="en-US" sz="2500" b="0" i="0" u="none" strike="noStrike" cap="none">
                <a:solidFill>
                  <a:schemeClr val="dk1"/>
                </a:solidFill>
                <a:latin typeface="Arial"/>
                <a:ea typeface="Arial"/>
                <a:cs typeface="Arial"/>
                <a:sym typeface="Arial"/>
              </a:rPr>
              <a:t>over the last 10 years.</a:t>
            </a:r>
            <a:endParaRPr sz="25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24d3e4121b_0_0"/>
          <p:cNvSpPr txBox="1"/>
          <p:nvPr/>
        </p:nvSpPr>
        <p:spPr>
          <a:xfrm>
            <a:off x="1909800" y="804450"/>
            <a:ext cx="8372400" cy="144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Calibri"/>
                <a:ea typeface="Calibri"/>
                <a:cs typeface="Calibri"/>
                <a:sym typeface="Calibri"/>
              </a:rPr>
              <a:t>RESPECT FOR OUR COMMUNITY:  CHARITY</a:t>
            </a:r>
            <a:endParaRPr sz="31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100"/>
              <a:buFont typeface="Arial"/>
              <a:buNone/>
            </a:pPr>
            <a:endParaRPr sz="5100" b="1" i="0" u="none" strike="noStrike" cap="none">
              <a:solidFill>
                <a:srgbClr val="000000"/>
              </a:solidFill>
              <a:latin typeface="Calibri"/>
              <a:ea typeface="Calibri"/>
              <a:cs typeface="Calibri"/>
              <a:sym typeface="Calibri"/>
            </a:endParaRPr>
          </a:p>
        </p:txBody>
      </p:sp>
      <p:sp>
        <p:nvSpPr>
          <p:cNvPr id="284" name="Google Shape;284;g124d3e4121b_0_0"/>
          <p:cNvSpPr txBox="1"/>
          <p:nvPr/>
        </p:nvSpPr>
        <p:spPr>
          <a:xfrm>
            <a:off x="1305300" y="1531775"/>
            <a:ext cx="9123900" cy="5253300"/>
          </a:xfrm>
          <a:prstGeom prst="rect">
            <a:avLst/>
          </a:prstGeom>
          <a:noFill/>
          <a:ln>
            <a:noFill/>
          </a:ln>
        </p:spPr>
        <p:txBody>
          <a:bodyPr spcFirstLastPara="1" wrap="square" lIns="91425" tIns="91425" rIns="91425" bIns="91425" anchor="t" anchorCtr="0">
            <a:spAutoFit/>
          </a:bodyPr>
          <a:lstStyle/>
          <a:p>
            <a:pPr marL="460375" marR="0" lvl="0" indent="0" algn="ctr" rtl="0">
              <a:lnSpc>
                <a:spcPct val="115000"/>
              </a:lnSpc>
              <a:spcBef>
                <a:spcPts val="1200"/>
              </a:spcBef>
              <a:spcAft>
                <a:spcPts val="0"/>
              </a:spcAft>
              <a:buClr>
                <a:srgbClr val="000000"/>
              </a:buClr>
              <a:buSzPts val="1600"/>
              <a:buFont typeface="Arial"/>
              <a:buNone/>
            </a:pPr>
            <a:r>
              <a:rPr lang="en-US" sz="1600" b="0" i="0" u="none" strike="noStrike" cap="none">
                <a:solidFill>
                  <a:schemeClr val="dk1"/>
                </a:solidFill>
                <a:latin typeface="Times New Roman"/>
                <a:ea typeface="Times New Roman"/>
                <a:cs typeface="Times New Roman"/>
                <a:sym typeface="Times New Roman"/>
              </a:rPr>
              <a:t> </a:t>
            </a:r>
            <a:r>
              <a:rPr lang="en-US" sz="2000" b="1" i="0" u="none" strike="noStrike" cap="none">
                <a:solidFill>
                  <a:schemeClr val="dk1"/>
                </a:solidFill>
                <a:latin typeface="Arial"/>
                <a:ea typeface="Arial"/>
                <a:cs typeface="Arial"/>
                <a:sym typeface="Arial"/>
              </a:rPr>
              <a:t>Over the past 15 years, Maui Jim has donated over</a:t>
            </a:r>
            <a:r>
              <a:rPr lang="en-US" sz="2000" b="0" i="0" u="none" strike="noStrike" cap="none">
                <a:solidFill>
                  <a:schemeClr val="dk1"/>
                </a:solidFill>
                <a:latin typeface="Arial"/>
                <a:ea typeface="Arial"/>
                <a:cs typeface="Arial"/>
                <a:sym typeface="Arial"/>
              </a:rPr>
              <a:t> </a:t>
            </a:r>
            <a:r>
              <a:rPr lang="en-US" sz="2000" b="1" i="0" u="none" strike="noStrike" cap="none">
                <a:solidFill>
                  <a:schemeClr val="dk1"/>
                </a:solidFill>
                <a:latin typeface="Arial"/>
                <a:ea typeface="Arial"/>
                <a:cs typeface="Arial"/>
                <a:sym typeface="Arial"/>
              </a:rPr>
              <a:t>$35M in cash and product to these local and global charities.</a:t>
            </a:r>
            <a:endParaRPr sz="2000" b="1" i="0" u="none" strike="noStrike" cap="none">
              <a:solidFill>
                <a:schemeClr val="dk1"/>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t>
            </a:r>
            <a:r>
              <a:rPr lang="en-US" sz="800" b="0" i="0" u="none" strike="noStrike" cap="none">
                <a:solidFill>
                  <a:schemeClr val="dk1"/>
                </a:solidFill>
                <a:latin typeface="Times New Roman"/>
                <a:ea typeface="Times New Roman"/>
                <a:cs typeface="Times New Roman"/>
                <a:sym typeface="Times New Roman"/>
              </a:rPr>
              <a:t>   </a:t>
            </a:r>
            <a:r>
              <a:rPr lang="en-US" sz="1300" b="0" i="0" u="none" strike="noStrike" cap="none">
                <a:solidFill>
                  <a:schemeClr val="dk1"/>
                </a:solidFill>
                <a:latin typeface="Times New Roman"/>
                <a:ea typeface="Times New Roman"/>
                <a:cs typeface="Times New Roman"/>
                <a:sym typeface="Times New Roman"/>
              </a:rPr>
              <a:t>     </a:t>
            </a:r>
            <a:r>
              <a:rPr lang="en-US" sz="1700" b="1" i="0" u="none" strike="noStrike" cap="none">
                <a:solidFill>
                  <a:schemeClr val="dk1"/>
                </a:solidFill>
                <a:latin typeface="Arial"/>
                <a:ea typeface="Arial"/>
                <a:cs typeface="Arial"/>
                <a:sym typeface="Arial"/>
              </a:rPr>
              <a:t>Illinois:</a:t>
            </a:r>
            <a:r>
              <a:rPr lang="en-US" sz="1700" b="0" i="0" u="none" strike="noStrike" cap="none">
                <a:solidFill>
                  <a:schemeClr val="dk1"/>
                </a:solidFill>
                <a:latin typeface="Arial"/>
                <a:ea typeface="Arial"/>
                <a:cs typeface="Arial"/>
                <a:sym typeface="Arial"/>
              </a:rPr>
              <a:t> Children’s Home Association, OSF Healthcare Foundation, Peoria Riverfront Museum, Friendship House, Southside Mission, St’ Jude’s Children’s Research Hospital, Children’s Hospital of IL, Peoria Symphony Orchestra, Central IL Riding Therapy, Counseling and Family Services, Loaves &amp; Fishes Community Services, Junior Achievement of Central IL. AppsCo</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t>
            </a:r>
            <a:r>
              <a:rPr lang="en-US" sz="1300" b="0" i="0" u="none" strike="noStrike" cap="none">
                <a:solidFill>
                  <a:schemeClr val="dk1"/>
                </a:solidFill>
                <a:latin typeface="Times New Roman"/>
                <a:ea typeface="Times New Roman"/>
                <a:cs typeface="Times New Roman"/>
                <a:sym typeface="Times New Roman"/>
              </a:rPr>
              <a:t>        </a:t>
            </a:r>
            <a:r>
              <a:rPr lang="en-US" sz="1700" b="1" i="0" u="none" strike="noStrike" cap="none">
                <a:solidFill>
                  <a:schemeClr val="dk1"/>
                </a:solidFill>
                <a:latin typeface="Arial"/>
                <a:ea typeface="Arial"/>
                <a:cs typeface="Arial"/>
                <a:sym typeface="Arial"/>
              </a:rPr>
              <a:t>Hawaii:</a:t>
            </a:r>
            <a:r>
              <a:rPr lang="en-US" sz="1700" b="0" i="0" u="none" strike="noStrike" cap="none">
                <a:solidFill>
                  <a:schemeClr val="dk1"/>
                </a:solidFill>
                <a:latin typeface="Arial"/>
                <a:ea typeface="Arial"/>
                <a:cs typeface="Arial"/>
                <a:sym typeface="Arial"/>
              </a:rPr>
              <a:t> Hale Makua Health Services, Imua Family Services, Maui Arts and Cultural Center, Women Helping Women Maui,</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t>
            </a:r>
            <a:r>
              <a:rPr lang="en-US" sz="1300" b="0" i="0" u="none" strike="noStrike" cap="none">
                <a:solidFill>
                  <a:schemeClr val="dk1"/>
                </a:solidFill>
                <a:latin typeface="Times New Roman"/>
                <a:ea typeface="Times New Roman"/>
                <a:cs typeface="Times New Roman"/>
                <a:sym typeface="Times New Roman"/>
              </a:rPr>
              <a:t>        </a:t>
            </a:r>
            <a:r>
              <a:rPr lang="en-US" sz="1700" b="1" i="0" u="none" strike="noStrike" cap="none">
                <a:solidFill>
                  <a:schemeClr val="dk1"/>
                </a:solidFill>
                <a:latin typeface="Arial"/>
                <a:ea typeface="Arial"/>
                <a:cs typeface="Arial"/>
                <a:sym typeface="Arial"/>
              </a:rPr>
              <a:t>New York:</a:t>
            </a:r>
            <a:r>
              <a:rPr lang="en-US" sz="1700" b="0" i="0" u="none" strike="noStrike" cap="none">
                <a:solidFill>
                  <a:schemeClr val="dk1"/>
                </a:solidFill>
                <a:latin typeface="Arial"/>
                <a:ea typeface="Arial"/>
                <a:cs typeface="Arial"/>
                <a:sym typeface="Arial"/>
              </a:rPr>
              <a:t> Joe Torre Safe at Home Foundation</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t>
            </a:r>
            <a:r>
              <a:rPr lang="en-US" sz="1300" b="0" i="0" u="none" strike="noStrike" cap="none">
                <a:solidFill>
                  <a:schemeClr val="dk1"/>
                </a:solidFill>
                <a:latin typeface="Times New Roman"/>
                <a:ea typeface="Times New Roman"/>
                <a:cs typeface="Times New Roman"/>
                <a:sym typeface="Times New Roman"/>
              </a:rPr>
              <a:t>        </a:t>
            </a:r>
            <a:r>
              <a:rPr lang="en-US" sz="1700" b="1" i="0" u="none" strike="noStrike" cap="none">
                <a:solidFill>
                  <a:schemeClr val="dk1"/>
                </a:solidFill>
                <a:latin typeface="Arial"/>
                <a:ea typeface="Arial"/>
                <a:cs typeface="Arial"/>
                <a:sym typeface="Arial"/>
              </a:rPr>
              <a:t>USA:</a:t>
            </a:r>
            <a:r>
              <a:rPr lang="en-US" sz="1700" b="0" i="0" u="none" strike="noStrike" cap="none">
                <a:solidFill>
                  <a:schemeClr val="dk1"/>
                </a:solidFill>
                <a:latin typeface="Arial"/>
                <a:ea typeface="Arial"/>
                <a:cs typeface="Arial"/>
                <a:sym typeface="Arial"/>
              </a:rPr>
              <a:t> Boys Scouts of America, Sight Savers America Low Vision Clinic, Easter Seals, National Forest Foundation, Red Hills International Horse Trials</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t>
            </a:r>
            <a:r>
              <a:rPr lang="en-US" sz="1300" b="0" i="0" u="none" strike="noStrike" cap="none">
                <a:solidFill>
                  <a:schemeClr val="dk1"/>
                </a:solidFill>
                <a:latin typeface="Times New Roman"/>
                <a:ea typeface="Times New Roman"/>
                <a:cs typeface="Times New Roman"/>
                <a:sym typeface="Times New Roman"/>
              </a:rPr>
              <a:t>        </a:t>
            </a:r>
            <a:r>
              <a:rPr lang="en-US" sz="1700" b="1" i="0" u="none" strike="noStrike" cap="none">
                <a:solidFill>
                  <a:schemeClr val="dk1"/>
                </a:solidFill>
                <a:latin typeface="Arial"/>
                <a:ea typeface="Arial"/>
                <a:cs typeface="Arial"/>
                <a:sym typeface="Arial"/>
              </a:rPr>
              <a:t>EU:</a:t>
            </a:r>
            <a:r>
              <a:rPr lang="en-US" sz="1700" b="0" i="0" u="none" strike="noStrike" cap="none">
                <a:solidFill>
                  <a:schemeClr val="dk1"/>
                </a:solidFill>
                <a:latin typeface="Arial"/>
                <a:ea typeface="Arial"/>
                <a:cs typeface="Arial"/>
                <a:sym typeface="Arial"/>
              </a:rPr>
              <a:t> Vision Aid Overseas, Optometry Giving Sight</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t>
            </a:r>
            <a:r>
              <a:rPr lang="en-US" sz="1300" b="0" i="0" u="none" strike="noStrike" cap="none">
                <a:solidFill>
                  <a:schemeClr val="dk1"/>
                </a:solidFill>
                <a:latin typeface="Times New Roman"/>
                <a:ea typeface="Times New Roman"/>
                <a:cs typeface="Times New Roman"/>
                <a:sym typeface="Times New Roman"/>
              </a:rPr>
              <a:t>        </a:t>
            </a:r>
            <a:r>
              <a:rPr lang="en-US" sz="1700" b="1" i="0" u="none" strike="noStrike" cap="none">
                <a:solidFill>
                  <a:schemeClr val="dk1"/>
                </a:solidFill>
                <a:latin typeface="Arial"/>
                <a:ea typeface="Arial"/>
                <a:cs typeface="Arial"/>
                <a:sym typeface="Arial"/>
              </a:rPr>
              <a:t>Global:</a:t>
            </a:r>
            <a:r>
              <a:rPr lang="en-US" sz="1700" b="0" i="0" u="none" strike="noStrike" cap="none">
                <a:solidFill>
                  <a:schemeClr val="dk1"/>
                </a:solidFill>
                <a:latin typeface="Arial"/>
                <a:ea typeface="Arial"/>
                <a:cs typeface="Arial"/>
                <a:sym typeface="Arial"/>
              </a:rPr>
              <a:t> VOSH.org, Lions Club, Philadelphia Ministries, Plastic Oceans International</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r>
              <a:rPr lang="en-US" sz="1800" b="1">
                <a:solidFill>
                  <a:schemeClr val="dk1"/>
                </a:solidFill>
              </a:rPr>
              <a:t>We empower employees to look for opportunities to donate products and make cash donations that we will match. </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21eb926805_0_148"/>
          <p:cNvSpPr txBox="1"/>
          <p:nvPr/>
        </p:nvSpPr>
        <p:spPr>
          <a:xfrm>
            <a:off x="1909800" y="1524025"/>
            <a:ext cx="8372400" cy="1431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000" b="1" i="0" u="none" strike="noStrike" cap="none">
                <a:solidFill>
                  <a:srgbClr val="000000"/>
                </a:solidFill>
                <a:latin typeface="Calibri"/>
                <a:ea typeface="Calibri"/>
                <a:cs typeface="Calibri"/>
                <a:sym typeface="Calibri"/>
              </a:rPr>
              <a:t>RESPECT FOR OUR COMMUNITY:  FUNDRAISING</a:t>
            </a:r>
            <a:endParaRPr sz="30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100"/>
              <a:buFont typeface="Arial"/>
              <a:buNone/>
            </a:pPr>
            <a:endParaRPr sz="5100" b="1" i="0" u="none" strike="noStrike" cap="none">
              <a:solidFill>
                <a:srgbClr val="000000"/>
              </a:solidFill>
              <a:latin typeface="Calibri"/>
              <a:ea typeface="Calibri"/>
              <a:cs typeface="Calibri"/>
              <a:sym typeface="Calibri"/>
            </a:endParaRPr>
          </a:p>
        </p:txBody>
      </p:sp>
      <p:sp>
        <p:nvSpPr>
          <p:cNvPr id="291" name="Google Shape;291;g121eb926805_0_148"/>
          <p:cNvSpPr txBox="1"/>
          <p:nvPr/>
        </p:nvSpPr>
        <p:spPr>
          <a:xfrm>
            <a:off x="1874100" y="3393725"/>
            <a:ext cx="8443800" cy="209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500" b="0" i="0" u="none" strike="noStrike" cap="none">
                <a:solidFill>
                  <a:schemeClr val="dk1"/>
                </a:solidFill>
                <a:latin typeface="Arial"/>
                <a:ea typeface="Arial"/>
                <a:cs typeface="Arial"/>
                <a:sym typeface="Arial"/>
              </a:rPr>
              <a:t>Since 1999, we have shown our Aloha spirit by fundraising $7,820,000 for the Children’s Home in Peoria. </a:t>
            </a:r>
            <a:endParaRPr sz="2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500" b="0" i="0" u="none" strike="noStrike" cap="none">
                <a:solidFill>
                  <a:schemeClr val="dk1"/>
                </a:solidFill>
                <a:latin typeface="Arial"/>
                <a:ea typeface="Arial"/>
                <a:cs typeface="Arial"/>
                <a:sym typeface="Arial"/>
              </a:rPr>
              <a:t>2021 was our best year ever. We raised $740,000 during our beloved, two-day golf outing. </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21eb926805_0_155"/>
          <p:cNvSpPr txBox="1"/>
          <p:nvPr/>
        </p:nvSpPr>
        <p:spPr>
          <a:xfrm>
            <a:off x="1738350" y="716325"/>
            <a:ext cx="8372400" cy="144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Calibri"/>
                <a:ea typeface="Calibri"/>
                <a:cs typeface="Calibri"/>
                <a:sym typeface="Calibri"/>
              </a:rPr>
              <a:t>OUR COMMUNITY:  PRODUCT DONATIONS</a:t>
            </a:r>
            <a:endParaRPr sz="31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100"/>
              <a:buFont typeface="Arial"/>
              <a:buNone/>
            </a:pPr>
            <a:endParaRPr sz="5100" b="1" i="0" u="none" strike="noStrike" cap="none">
              <a:solidFill>
                <a:srgbClr val="000000"/>
              </a:solidFill>
              <a:latin typeface="Calibri"/>
              <a:ea typeface="Calibri"/>
              <a:cs typeface="Calibri"/>
              <a:sym typeface="Calibri"/>
            </a:endParaRPr>
          </a:p>
        </p:txBody>
      </p:sp>
      <p:sp>
        <p:nvSpPr>
          <p:cNvPr id="298" name="Google Shape;298;g121eb926805_0_155"/>
          <p:cNvSpPr txBox="1"/>
          <p:nvPr/>
        </p:nvSpPr>
        <p:spPr>
          <a:xfrm>
            <a:off x="1582250" y="1608425"/>
            <a:ext cx="8443800" cy="452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3200"/>
              <a:buFont typeface="Arial"/>
              <a:buNone/>
            </a:pPr>
            <a:r>
              <a:rPr lang="en-US" sz="1900" b="1" i="0" u="none" strike="noStrike" cap="none">
                <a:solidFill>
                  <a:schemeClr val="accent3"/>
                </a:solidFill>
                <a:latin typeface="Arial"/>
                <a:ea typeface="Arial"/>
                <a:cs typeface="Arial"/>
                <a:sym typeface="Arial"/>
              </a:rPr>
              <a:t>Charitable Product Partnerships</a:t>
            </a:r>
            <a:endParaRPr sz="1900" b="1" i="0" u="none" strike="noStrike" cap="none">
              <a:solidFill>
                <a:schemeClr val="accent3"/>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00"/>
              <a:buFont typeface="Arial"/>
              <a:buNone/>
            </a:pPr>
            <a:r>
              <a:rPr lang="en-US" sz="1900" b="1" i="0" u="none" strike="noStrike" cap="none">
                <a:solidFill>
                  <a:schemeClr val="accent3"/>
                </a:solidFill>
                <a:latin typeface="Arial"/>
                <a:ea typeface="Arial"/>
                <a:cs typeface="Arial"/>
                <a:sym typeface="Arial"/>
              </a:rPr>
              <a:t>Maui Jim has donated product valued at $23,617,267 from 2016 to 2021</a:t>
            </a:r>
            <a:endParaRPr sz="1900" b="1" i="0" u="none" strike="noStrike" cap="none">
              <a:solidFill>
                <a:schemeClr val="accent3"/>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3200"/>
              <a:buFont typeface="Arial"/>
              <a:buNone/>
            </a:pPr>
            <a:r>
              <a:rPr lang="en-US" sz="1900" b="1" i="0" u="none" strike="noStrike" cap="none">
                <a:solidFill>
                  <a:schemeClr val="accent3"/>
                </a:solidFill>
                <a:latin typeface="Arial"/>
                <a:ea typeface="Arial"/>
                <a:cs typeface="Arial"/>
                <a:sym typeface="Arial"/>
              </a:rPr>
              <a:t>.</a:t>
            </a:r>
            <a:endParaRPr sz="1900" b="1" i="0" u="none" strike="noStrike" cap="none">
              <a:solidFill>
                <a:schemeClr val="accent3"/>
              </a:solidFill>
              <a:latin typeface="Arial"/>
              <a:ea typeface="Arial"/>
              <a:cs typeface="Arial"/>
              <a:sym typeface="Arial"/>
            </a:endParaRPr>
          </a:p>
          <a:p>
            <a:pPr marL="285750" marR="0" lvl="0" indent="-285750" algn="l" rtl="0">
              <a:lnSpc>
                <a:spcPct val="90000"/>
              </a:lnSpc>
              <a:spcBef>
                <a:spcPts val="448"/>
              </a:spcBef>
              <a:spcAft>
                <a:spcPts val="0"/>
              </a:spcAft>
              <a:buClr>
                <a:schemeClr val="dk1"/>
              </a:buClr>
              <a:buSzPts val="3400"/>
              <a:buFont typeface="Noto Sans Symbols"/>
              <a:buChar char="▪"/>
            </a:pPr>
            <a:r>
              <a:rPr lang="en-US" sz="1800" b="1" i="0" u="none" strike="noStrike" cap="none">
                <a:solidFill>
                  <a:schemeClr val="dk1"/>
                </a:solidFill>
                <a:latin typeface="Helvetica Neue"/>
                <a:ea typeface="Helvetica Neue"/>
                <a:cs typeface="Helvetica Neue"/>
                <a:sym typeface="Helvetica Neue"/>
              </a:rPr>
              <a:t>Lions Club</a:t>
            </a:r>
            <a:endParaRPr sz="1800" b="1" i="0" u="none" strike="noStrike" cap="none">
              <a:solidFill>
                <a:schemeClr val="dk1"/>
              </a:solidFill>
              <a:latin typeface="Helvetica Neue"/>
              <a:ea typeface="Helvetica Neue"/>
              <a:cs typeface="Helvetica Neue"/>
              <a:sym typeface="Helvetica Neue"/>
            </a:endParaRPr>
          </a:p>
          <a:p>
            <a:pPr marL="742950" marR="0" lvl="1" indent="-351790" algn="l" rtl="0">
              <a:lnSpc>
                <a:spcPct val="90000"/>
              </a:lnSpc>
              <a:spcBef>
                <a:spcPts val="392"/>
              </a:spcBef>
              <a:spcAft>
                <a:spcPts val="0"/>
              </a:spcAft>
              <a:buClr>
                <a:schemeClr val="dk1"/>
              </a:buClr>
              <a:buSzPts val="3000"/>
              <a:buFont typeface="Arial"/>
              <a:buChar char="•"/>
            </a:pPr>
            <a:r>
              <a:rPr lang="en-US" sz="1600" b="0" i="0" u="none" strike="noStrike" cap="none">
                <a:solidFill>
                  <a:schemeClr val="dk1"/>
                </a:solidFill>
                <a:latin typeface="Helvetica Neue"/>
                <a:ea typeface="Helvetica Neue"/>
                <a:cs typeface="Helvetica Neue"/>
                <a:sym typeface="Helvetica Neue"/>
              </a:rPr>
              <a:t>Since 2016, Maui Jim has donated 144,824 sunglasses and frames valued at $14,270,573 for humanitarian needs.</a:t>
            </a:r>
            <a:endParaRPr sz="1800" b="0" i="0" u="none" strike="noStrike" cap="none">
              <a:solidFill>
                <a:schemeClr val="dk1"/>
              </a:solidFill>
              <a:latin typeface="Helvetica Neue"/>
              <a:ea typeface="Helvetica Neue"/>
              <a:cs typeface="Helvetica Neue"/>
              <a:sym typeface="Helvetica Neue"/>
            </a:endParaRPr>
          </a:p>
          <a:p>
            <a:pPr marL="285750" marR="0" lvl="0" indent="-285750" algn="l" rtl="0">
              <a:lnSpc>
                <a:spcPct val="90000"/>
              </a:lnSpc>
              <a:spcBef>
                <a:spcPts val="448"/>
              </a:spcBef>
              <a:spcAft>
                <a:spcPts val="0"/>
              </a:spcAft>
              <a:buClr>
                <a:schemeClr val="dk1"/>
              </a:buClr>
              <a:buSzPts val="3400"/>
              <a:buFont typeface="Noto Sans Symbols"/>
              <a:buChar char="▪"/>
            </a:pPr>
            <a:r>
              <a:rPr lang="en-US" sz="1800" b="1" i="0" u="none" strike="noStrike" cap="none">
                <a:solidFill>
                  <a:schemeClr val="dk1"/>
                </a:solidFill>
                <a:latin typeface="Helvetica Neue"/>
                <a:ea typeface="Helvetica Neue"/>
                <a:cs typeface="Helvetica Neue"/>
                <a:sym typeface="Helvetica Neue"/>
              </a:rPr>
              <a:t>VOSH International</a:t>
            </a:r>
            <a:endParaRPr sz="1800" b="1" i="0" u="none" strike="noStrike" cap="none">
              <a:solidFill>
                <a:schemeClr val="dk1"/>
              </a:solidFill>
              <a:latin typeface="Helvetica Neue"/>
              <a:ea typeface="Helvetica Neue"/>
              <a:cs typeface="Helvetica Neue"/>
              <a:sym typeface="Helvetica Neue"/>
            </a:endParaRPr>
          </a:p>
          <a:p>
            <a:pPr marL="914400" marR="0" lvl="1" indent="-444500" algn="l" rtl="0">
              <a:lnSpc>
                <a:spcPct val="90000"/>
              </a:lnSpc>
              <a:spcBef>
                <a:spcPts val="448"/>
              </a:spcBef>
              <a:spcAft>
                <a:spcPts val="0"/>
              </a:spcAft>
              <a:buClr>
                <a:schemeClr val="dk1"/>
              </a:buClr>
              <a:buSzPts val="3400"/>
              <a:buFont typeface="Noto Sans Symbols"/>
              <a:buChar char="•"/>
            </a:pPr>
            <a:r>
              <a:rPr lang="en-US" sz="1600" b="0" i="0" u="none" strike="noStrike" cap="none">
                <a:solidFill>
                  <a:schemeClr val="dk1"/>
                </a:solidFill>
                <a:latin typeface="Helvetica Neue"/>
                <a:ea typeface="Helvetica Neue"/>
                <a:cs typeface="Helvetica Neue"/>
                <a:sym typeface="Helvetica Neue"/>
              </a:rPr>
              <a:t>Since 2018, donated 104,509 sunglasses and frames valued at $9,218,499. </a:t>
            </a:r>
            <a:endParaRPr sz="1300" b="0" i="0" u="none" strike="noStrike" cap="none">
              <a:solidFill>
                <a:schemeClr val="dk1"/>
              </a:solidFill>
              <a:latin typeface="Helvetica Neue"/>
              <a:ea typeface="Helvetica Neue"/>
              <a:cs typeface="Helvetica Neue"/>
              <a:sym typeface="Helvetica Neue"/>
            </a:endParaRPr>
          </a:p>
          <a:p>
            <a:pPr marL="285750" marR="0" lvl="0" indent="-285750" algn="l" rtl="0">
              <a:lnSpc>
                <a:spcPct val="90000"/>
              </a:lnSpc>
              <a:spcBef>
                <a:spcPts val="448"/>
              </a:spcBef>
              <a:spcAft>
                <a:spcPts val="0"/>
              </a:spcAft>
              <a:buClr>
                <a:schemeClr val="dk1"/>
              </a:buClr>
              <a:buSzPts val="3400"/>
              <a:buFont typeface="Noto Sans Symbols"/>
              <a:buChar char="▪"/>
            </a:pPr>
            <a:r>
              <a:rPr lang="en-US" sz="1800" b="1" i="0" u="none" strike="noStrike" cap="none">
                <a:solidFill>
                  <a:schemeClr val="dk1"/>
                </a:solidFill>
                <a:latin typeface="Helvetica Neue"/>
                <a:ea typeface="Helvetica Neue"/>
                <a:cs typeface="Helvetica Neue"/>
                <a:sym typeface="Helvetica Neue"/>
              </a:rPr>
              <a:t>Philadelphia Ministries</a:t>
            </a:r>
            <a:endParaRPr sz="1800" b="1" i="0" u="none" strike="noStrike" cap="none">
              <a:solidFill>
                <a:schemeClr val="dk1"/>
              </a:solidFill>
              <a:latin typeface="Helvetica Neue"/>
              <a:ea typeface="Helvetica Neue"/>
              <a:cs typeface="Helvetica Neue"/>
              <a:sym typeface="Helvetica Neue"/>
            </a:endParaRPr>
          </a:p>
          <a:p>
            <a:pPr marL="914400" marR="0" lvl="1" indent="-444500" algn="l" rtl="0">
              <a:lnSpc>
                <a:spcPct val="90000"/>
              </a:lnSpc>
              <a:spcBef>
                <a:spcPts val="448"/>
              </a:spcBef>
              <a:spcAft>
                <a:spcPts val="0"/>
              </a:spcAft>
              <a:buClr>
                <a:schemeClr val="dk1"/>
              </a:buClr>
              <a:buSzPts val="3400"/>
              <a:buFont typeface="Noto Sans Symbols"/>
              <a:buChar char="•"/>
            </a:pPr>
            <a:r>
              <a:rPr lang="en-US" sz="1600" b="0" i="0" u="none" strike="noStrike" cap="none">
                <a:solidFill>
                  <a:schemeClr val="dk1"/>
                </a:solidFill>
                <a:latin typeface="Helvetica Neue"/>
                <a:ea typeface="Helvetica Neue"/>
                <a:cs typeface="Helvetica Neue"/>
                <a:sym typeface="Helvetica Neue"/>
              </a:rPr>
              <a:t>Since 2018 donated 1,000 sunglasses valued at $128,195 to meet needs of impoverished people in rural Costa Rica.</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2657962509_0_0"/>
          <p:cNvSpPr txBox="1"/>
          <p:nvPr/>
        </p:nvSpPr>
        <p:spPr>
          <a:xfrm>
            <a:off x="1617963" y="390625"/>
            <a:ext cx="83724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a:latin typeface="Calibri"/>
                <a:ea typeface="Calibri"/>
                <a:cs typeface="Calibri"/>
                <a:sym typeface="Calibri"/>
              </a:rPr>
              <a:t>SUPPORTING </a:t>
            </a:r>
            <a:r>
              <a:rPr lang="en-US" sz="3100" b="1" i="0" u="none" strike="noStrike" cap="none">
                <a:solidFill>
                  <a:srgbClr val="000000"/>
                </a:solidFill>
                <a:latin typeface="Calibri"/>
                <a:ea typeface="Calibri"/>
                <a:cs typeface="Calibri"/>
                <a:sym typeface="Calibri"/>
              </a:rPr>
              <a:t>OUR LOCAL COMMUNIT</a:t>
            </a:r>
            <a:r>
              <a:rPr lang="en-US" sz="3100" b="1">
                <a:latin typeface="Calibri"/>
                <a:ea typeface="Calibri"/>
                <a:cs typeface="Calibri"/>
                <a:sym typeface="Calibri"/>
              </a:rPr>
              <a:t>IES</a:t>
            </a:r>
            <a:endParaRPr sz="5100" b="1" i="0" u="none" strike="noStrike" cap="none">
              <a:solidFill>
                <a:srgbClr val="000000"/>
              </a:solidFill>
              <a:latin typeface="Calibri"/>
              <a:ea typeface="Calibri"/>
              <a:cs typeface="Calibri"/>
              <a:sym typeface="Calibri"/>
            </a:endParaRPr>
          </a:p>
        </p:txBody>
      </p:sp>
      <p:sp>
        <p:nvSpPr>
          <p:cNvPr id="305" name="Google Shape;305;g12657962509_0_0"/>
          <p:cNvSpPr txBox="1"/>
          <p:nvPr/>
        </p:nvSpPr>
        <p:spPr>
          <a:xfrm>
            <a:off x="1582263" y="1052425"/>
            <a:ext cx="8443800" cy="2486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3200"/>
              <a:buFont typeface="Arial"/>
              <a:buNone/>
            </a:pPr>
            <a:r>
              <a:rPr lang="en-US" sz="2100" b="1"/>
              <a:t>We value our big impacts on global organizations alongside our connections to local communities. </a:t>
            </a:r>
            <a:r>
              <a:rPr lang="en-US" sz="2000" b="1"/>
              <a:t>Our employees are empowered to generate support locally by donating sunglasses for fundraising and can make cash donations to charities that we will match dollar for dollar, up to $250 a year.</a:t>
            </a:r>
            <a:endParaRPr sz="2000" b="1"/>
          </a:p>
          <a:p>
            <a:pPr marL="0" marR="0" lvl="0" indent="0" algn="ctr" rtl="0">
              <a:lnSpc>
                <a:spcPct val="90000"/>
              </a:lnSpc>
              <a:spcBef>
                <a:spcPts val="0"/>
              </a:spcBef>
              <a:spcAft>
                <a:spcPts val="0"/>
              </a:spcAft>
              <a:buClr>
                <a:schemeClr val="dk1"/>
              </a:buClr>
              <a:buSzPts val="3200"/>
              <a:buFont typeface="Arial"/>
              <a:buNone/>
            </a:pPr>
            <a:endParaRPr sz="2000" b="1"/>
          </a:p>
          <a:p>
            <a:pPr marL="0" marR="0" lvl="0" indent="0" algn="ctr" rtl="0">
              <a:lnSpc>
                <a:spcPct val="90000"/>
              </a:lnSpc>
              <a:spcBef>
                <a:spcPts val="0"/>
              </a:spcBef>
              <a:spcAft>
                <a:spcPts val="0"/>
              </a:spcAft>
              <a:buClr>
                <a:schemeClr val="dk1"/>
              </a:buClr>
              <a:buSzPts val="3200"/>
              <a:buFont typeface="Arial"/>
              <a:buNone/>
            </a:pPr>
            <a:r>
              <a:rPr lang="en-US" sz="2000" b="1"/>
              <a:t>Since 2016 we have matched $253,219 in cash contributions.</a:t>
            </a:r>
            <a:endParaRPr sz="2100" b="1" i="0" u="none" strike="noStrike" cap="none">
              <a:solidFill>
                <a:schemeClr val="accent3"/>
              </a:solidFill>
            </a:endParaRPr>
          </a:p>
          <a:p>
            <a:pPr marL="457200" marR="0" lvl="0" indent="0" algn="l" rtl="0">
              <a:lnSpc>
                <a:spcPct val="90000"/>
              </a:lnSpc>
              <a:spcBef>
                <a:spcPts val="448"/>
              </a:spcBef>
              <a:spcAft>
                <a:spcPts val="0"/>
              </a:spcAft>
              <a:buNone/>
            </a:pPr>
            <a:endParaRPr sz="2000" b="0" i="0" u="none" strike="noStrike" cap="none">
              <a:solidFill>
                <a:schemeClr val="dk1"/>
              </a:solidFill>
              <a:latin typeface="Arial"/>
              <a:ea typeface="Arial"/>
              <a:cs typeface="Arial"/>
              <a:sym typeface="Arial"/>
            </a:endParaRPr>
          </a:p>
        </p:txBody>
      </p:sp>
      <p:pic>
        <p:nvPicPr>
          <p:cNvPr id="306" name="Google Shape;306;g12657962509_0_0"/>
          <p:cNvPicPr preferRelativeResize="0"/>
          <p:nvPr/>
        </p:nvPicPr>
        <p:blipFill>
          <a:blip r:embed="rId3">
            <a:alphaModFix/>
          </a:blip>
          <a:stretch>
            <a:fillRect/>
          </a:stretch>
        </p:blipFill>
        <p:spPr>
          <a:xfrm>
            <a:off x="2816388" y="3176600"/>
            <a:ext cx="5975526" cy="3553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121eb926805_0_166"/>
          <p:cNvSpPr txBox="1"/>
          <p:nvPr/>
        </p:nvSpPr>
        <p:spPr>
          <a:xfrm>
            <a:off x="1943100" y="1171575"/>
            <a:ext cx="8372400" cy="163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1" i="0" u="none" strike="noStrike" cap="none">
                <a:solidFill>
                  <a:srgbClr val="000000"/>
                </a:solidFill>
                <a:latin typeface="Calibri"/>
                <a:ea typeface="Calibri"/>
                <a:cs typeface="Calibri"/>
                <a:sym typeface="Calibri"/>
              </a:rPr>
              <a:t>RESPECT FOR OUR STAKEHOLDERS</a:t>
            </a:r>
            <a:endParaRPr sz="43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100"/>
              <a:buFont typeface="Arial"/>
              <a:buNone/>
            </a:pPr>
            <a:endParaRPr sz="5100" b="1" i="0" u="none" strike="noStrike" cap="none">
              <a:solidFill>
                <a:srgbClr val="000000"/>
              </a:solidFill>
              <a:latin typeface="Calibri"/>
              <a:ea typeface="Calibri"/>
              <a:cs typeface="Calibri"/>
              <a:sym typeface="Calibri"/>
            </a:endParaRPr>
          </a:p>
        </p:txBody>
      </p:sp>
      <p:sp>
        <p:nvSpPr>
          <p:cNvPr id="313" name="Google Shape;313;g121eb926805_0_166"/>
          <p:cNvSpPr txBox="1"/>
          <p:nvPr/>
        </p:nvSpPr>
        <p:spPr>
          <a:xfrm>
            <a:off x="1402625" y="2786050"/>
            <a:ext cx="9241500" cy="255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Our company is a collective of customers, retailers, suppliers and of course, our employees, our ‘Ohana. </a:t>
            </a:r>
            <a:endParaRPr sz="3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600"/>
              <a:buFont typeface="Arial"/>
              <a:buNone/>
            </a:pPr>
            <a:endParaRPr sz="46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a:spLocks noGrp="1"/>
          </p:cNvSpPr>
          <p:nvPr>
            <p:ph type="title"/>
          </p:nvPr>
        </p:nvSpPr>
        <p:spPr>
          <a:xfrm>
            <a:off x="592800" y="1388950"/>
            <a:ext cx="11006400" cy="103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6498C"/>
              </a:buClr>
              <a:buSzPts val="6000"/>
              <a:buFont typeface="Calibri"/>
              <a:buNone/>
            </a:pPr>
            <a:r>
              <a:rPr lang="en-US" sz="6000" b="0">
                <a:solidFill>
                  <a:srgbClr val="26498C"/>
                </a:solidFill>
                <a:latin typeface="Calibri"/>
                <a:ea typeface="Calibri"/>
                <a:cs typeface="Calibri"/>
                <a:sym typeface="Calibri"/>
              </a:rPr>
              <a:t>C</a:t>
            </a:r>
            <a:r>
              <a:rPr lang="en-US">
                <a:solidFill>
                  <a:srgbClr val="26498C"/>
                </a:solidFill>
              </a:rPr>
              <a:t>SR comes naturally to Maui Jim</a:t>
            </a:r>
            <a:endParaRPr/>
          </a:p>
        </p:txBody>
      </p:sp>
      <p:sp>
        <p:nvSpPr>
          <p:cNvPr id="192" name="Google Shape;192;p9"/>
          <p:cNvSpPr txBox="1">
            <a:spLocks noGrp="1"/>
          </p:cNvSpPr>
          <p:nvPr>
            <p:ph type="body" idx="1"/>
          </p:nvPr>
        </p:nvSpPr>
        <p:spPr>
          <a:xfrm>
            <a:off x="592800" y="2543302"/>
            <a:ext cx="11006400" cy="1910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a:solidFill>
                  <a:schemeClr val="dk1"/>
                </a:solidFill>
                <a:latin typeface="Libre Baskerville"/>
                <a:ea typeface="Libre Baskerville"/>
                <a:cs typeface="Libre Baskerville"/>
                <a:sym typeface="Libre Baskerville"/>
              </a:rPr>
              <a:t>Our company is deeply rooted in Hawaiian culture, in the spirit of Aloha. We have always functioned as an extended family, an ‘Ohana. All are cared for, including the Earth itself.</a:t>
            </a:r>
            <a:endParaRPr sz="1800">
              <a:solidFill>
                <a:schemeClr val="dk1"/>
              </a:solidFill>
              <a:latin typeface="Libre Baskerville"/>
              <a:ea typeface="Libre Baskerville"/>
              <a:cs typeface="Libre Baskerville"/>
              <a:sym typeface="Libre Baskerville"/>
            </a:endParaRPr>
          </a:p>
          <a:p>
            <a:pPr marL="0" lvl="0" indent="0" algn="l" rtl="0">
              <a:lnSpc>
                <a:spcPct val="100000"/>
              </a:lnSpc>
              <a:spcBef>
                <a:spcPts val="0"/>
              </a:spcBef>
              <a:spcAft>
                <a:spcPts val="0"/>
              </a:spcAft>
              <a:buClr>
                <a:schemeClr val="dk1"/>
              </a:buClr>
              <a:buSzPts val="1100"/>
              <a:buFont typeface="Arial"/>
              <a:buNone/>
            </a:pPr>
            <a:endParaRPr sz="1800">
              <a:solidFill>
                <a:schemeClr val="dk1"/>
              </a:solidFill>
              <a:latin typeface="Libre Baskerville"/>
              <a:ea typeface="Libre Baskerville"/>
              <a:cs typeface="Libre Baskerville"/>
              <a:sym typeface="Libre Baskerville"/>
            </a:endParaRPr>
          </a:p>
          <a:p>
            <a:pPr marL="0" lvl="0" indent="0" algn="l" rtl="0">
              <a:lnSpc>
                <a:spcPct val="100000"/>
              </a:lnSpc>
              <a:spcBef>
                <a:spcPts val="0"/>
              </a:spcBef>
              <a:spcAft>
                <a:spcPts val="0"/>
              </a:spcAft>
              <a:buClr>
                <a:schemeClr val="dk1"/>
              </a:buClr>
              <a:buSzPts val="1100"/>
              <a:buFont typeface="Arial"/>
              <a:buNone/>
            </a:pPr>
            <a:r>
              <a:rPr lang="en-US" sz="1800">
                <a:solidFill>
                  <a:schemeClr val="dk1"/>
                </a:solidFill>
                <a:latin typeface="Libre Baskerville"/>
                <a:ea typeface="Libre Baskerville"/>
                <a:cs typeface="Libre Baskerville"/>
                <a:sym typeface="Libre Baskerville"/>
              </a:rPr>
              <a:t>Everything we believe in is reflected in the quality of our products. Sustainability is built in because our eyewear is designed, manufactured, and serviced, to last. Our generous, caring culture extends ‘Ohana to the people in our communities and to our employees. </a:t>
            </a:r>
            <a:endParaRPr sz="3200">
              <a:latin typeface="Libre Baskerville"/>
              <a:ea typeface="Libre Baskerville"/>
              <a:cs typeface="Libre Baskerville"/>
              <a:sym typeface="Libre Baskerville"/>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aphicFrame>
        <p:nvGraphicFramePr>
          <p:cNvPr id="319" name="Google Shape;319;g121eb926805_0_186"/>
          <p:cNvGraphicFramePr/>
          <p:nvPr/>
        </p:nvGraphicFramePr>
        <p:xfrm>
          <a:off x="972900" y="1530888"/>
          <a:ext cx="3000000" cy="3000000"/>
        </p:xfrm>
        <a:graphic>
          <a:graphicData uri="http://schemas.openxmlformats.org/drawingml/2006/table">
            <a:tbl>
              <a:tblPr>
                <a:noFill/>
                <a:tableStyleId>{40D11AB8-EE25-43E3-8182-A3B540BF646A}</a:tableStyleId>
              </a:tblPr>
              <a:tblGrid>
                <a:gridCol w="5284850">
                  <a:extLst>
                    <a:ext uri="{9D8B030D-6E8A-4147-A177-3AD203B41FA5}">
                      <a16:colId xmlns:a16="http://schemas.microsoft.com/office/drawing/2014/main" val="20000"/>
                    </a:ext>
                  </a:extLst>
                </a:gridCol>
                <a:gridCol w="4223500">
                  <a:extLst>
                    <a:ext uri="{9D8B030D-6E8A-4147-A177-3AD203B41FA5}">
                      <a16:colId xmlns:a16="http://schemas.microsoft.com/office/drawing/2014/main" val="20001"/>
                    </a:ext>
                  </a:extLst>
                </a:gridCol>
              </a:tblGrid>
              <a:tr h="1520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What We’ve Done</a:t>
                      </a:r>
                      <a:endParaRPr sz="18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Impacts</a:t>
                      </a:r>
                      <a:endParaRPr sz="18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19125">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As part of our Aloha spirit, we create </a:t>
                      </a:r>
                      <a:r>
                        <a:rPr lang="en-US" sz="1700" b="1" u="none" strike="noStrike" cap="none"/>
                        <a:t>an environment of collaboration and communication </a:t>
                      </a:r>
                      <a:r>
                        <a:rPr lang="en-US" sz="1700" u="none" strike="noStrike" cap="none"/>
                        <a:t>in all our workplaces.  Diversity, Equity and Inclusion is in our DNA. We hire the right person for the right role.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Everyone in our organization is welcomed for their uniqueness, their ideas and their contributions. Everyone who works for Maui Jim has a voice, and we welcome input at every level within our company.</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79150">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We have a </a:t>
                      </a:r>
                      <a:r>
                        <a:rPr lang="en-US" sz="1700" b="1" u="none" strike="noStrike" cap="none"/>
                        <a:t>matching gifts program,</a:t>
                      </a:r>
                      <a:r>
                        <a:rPr lang="en-US" sz="1700" u="none" strike="noStrike" cap="none"/>
                        <a:t> so employee donations to charitable organizations are matched dollar for dollar.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Those donations totaled $253,219 between 2016 and 2021. </a:t>
                      </a:r>
                      <a:r>
                        <a:rPr lang="en-US" sz="1700"/>
                        <a:t>Along with our </a:t>
                      </a:r>
                      <a:r>
                        <a:rPr lang="en-US" sz="1700" u="none" strike="noStrike" cap="none"/>
                        <a:t>matches, </a:t>
                      </a:r>
                      <a:r>
                        <a:rPr lang="en-US" sz="1700"/>
                        <a:t>the total is over half a million dollars.</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6250">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The Peoria office has a</a:t>
                      </a:r>
                      <a:r>
                        <a:rPr lang="en-US" sz="1700" b="1" u="none" strike="noStrike" cap="none"/>
                        <a:t> 24/7 fitness center</a:t>
                      </a:r>
                      <a:r>
                        <a:rPr lang="en-US" sz="1700" u="none" strike="noStrike" cap="none"/>
                        <a:t>, and offers classes, training and company-wide fitness challenges.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One of many health-related programs in our company.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36275">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Health plans include </a:t>
                      </a:r>
                      <a:r>
                        <a:rPr lang="en-US" sz="1700" b="1" u="none" strike="noStrike" cap="none"/>
                        <a:t>preventive screenings</a:t>
                      </a:r>
                      <a:r>
                        <a:rPr lang="en-US" sz="1700" u="none" strike="noStrike" cap="none"/>
                        <a:t>, counseling support, and healthy meal options in our dining hall.</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Work/Life balance is respected and encouraged with paid vacation and floating holidays.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36300">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Shorts and flip flops are part of the dress code in all </a:t>
                      </a:r>
                      <a:r>
                        <a:rPr lang="en-US" sz="1700"/>
                        <a:t>Distribution Centers </a:t>
                      </a:r>
                      <a:r>
                        <a:rPr lang="en-US" sz="1700" u="none" strike="noStrike" cap="none"/>
                        <a:t>around the world, inspired by our founder.</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u="none" strike="noStrike" cap="none"/>
                        <a:t>We live the aloha spirit in all corners of the world. </a:t>
                      </a:r>
                      <a:endParaRPr sz="17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20" name="Google Shape;320;g121eb926805_0_186"/>
          <p:cNvSpPr txBox="1"/>
          <p:nvPr/>
        </p:nvSpPr>
        <p:spPr>
          <a:xfrm>
            <a:off x="0" y="390425"/>
            <a:ext cx="112341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1" i="0" u="none" strike="noStrike" cap="none">
                <a:solidFill>
                  <a:schemeClr val="dk1"/>
                </a:solidFill>
                <a:latin typeface="Calibri"/>
                <a:ea typeface="Calibri"/>
                <a:cs typeface="Calibri"/>
                <a:sym typeface="Calibri"/>
              </a:rPr>
              <a:t>RESPECT FOR OUR WORK CULTURE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24eae80e8e_1_1"/>
          <p:cNvSpPr txBox="1"/>
          <p:nvPr/>
        </p:nvSpPr>
        <p:spPr>
          <a:xfrm>
            <a:off x="1779525" y="387450"/>
            <a:ext cx="8372400" cy="163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1" i="0" u="none" strike="noStrike" cap="none">
                <a:solidFill>
                  <a:srgbClr val="000000"/>
                </a:solidFill>
                <a:latin typeface="Calibri"/>
                <a:ea typeface="Calibri"/>
                <a:cs typeface="Calibri"/>
                <a:sym typeface="Calibri"/>
              </a:rPr>
              <a:t>MAUI JIM TALK STORY </a:t>
            </a:r>
            <a:endParaRPr sz="43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100"/>
              <a:buFont typeface="Arial"/>
              <a:buNone/>
            </a:pPr>
            <a:endParaRPr sz="5100" b="1" i="0" u="none" strike="noStrike" cap="none">
              <a:solidFill>
                <a:srgbClr val="000000"/>
              </a:solidFill>
              <a:latin typeface="Calibri"/>
              <a:ea typeface="Calibri"/>
              <a:cs typeface="Calibri"/>
              <a:sym typeface="Calibri"/>
            </a:endParaRPr>
          </a:p>
        </p:txBody>
      </p:sp>
      <p:sp>
        <p:nvSpPr>
          <p:cNvPr id="327" name="Google Shape;327;g124eae80e8e_1_1"/>
          <p:cNvSpPr txBox="1"/>
          <p:nvPr/>
        </p:nvSpPr>
        <p:spPr>
          <a:xfrm>
            <a:off x="763350" y="1551425"/>
            <a:ext cx="10665300" cy="5552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“It’s in the DNA of the company to think about sustainability and the planet.” (JH)</a:t>
            </a: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“Sustainability is built into the high quality of the product. With Maui Jim you could wear the same pair of glasses for 10 years.” (JH)</a:t>
            </a: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“We consider ourselves a family. When you buy a pair of Maui Jims then you are part of our family. We want you to feel like you belong with us. And you're part of us, and you will be treated like family and respected and supported.”  (JB)</a:t>
            </a: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“Sometimes, it takes more time and more money to do the right thing.” (BC)</a:t>
            </a:r>
            <a:endParaRPr sz="1400" b="1" i="0" u="none" strike="noStrike" cap="none">
              <a:solidFill>
                <a:srgbClr val="222222"/>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“The repair department is not a profit center; it’s a service center. The work that’s done here, the quality and value and the way the customers are treated, all of it springs from this aloha spirit.” (JH)</a:t>
            </a: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All of our creative marketing and our imagery and the way that we talk about our culture, caring for others as you want to be cared for -  ultimately we want people to be happy and loving the world that they're in. </a:t>
            </a:r>
            <a:endParaRPr sz="1400" b="1" i="0" u="none" strike="sng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400" b="1" i="0" u="none" strike="sng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“The Maui Jim brand is Hawaiian. And it values the beauty around us which is the trees and the ocean and these natural components of life. This just normally will put you into a state of being more mindful of the earth and what we bring to it.” (AC)</a:t>
            </a:r>
            <a:endParaRPr sz="1400" b="1" i="0" u="none" strike="sng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“What is CSR to me? Reducing our carbon footprint when possible by breaking down returned sunglasses for spare parts components.” (FH)</a:t>
            </a:r>
            <a:endParaRPr sz="1400" b="1" i="0" u="none" strike="noStrike" cap="none">
              <a:solidFill>
                <a:schemeClr val="dk1"/>
              </a:solidFill>
              <a:latin typeface="Arial"/>
              <a:ea typeface="Arial"/>
              <a:cs typeface="Arial"/>
              <a:sym typeface="Arial"/>
            </a:endParaRPr>
          </a:p>
          <a:p>
            <a:pPr marL="0" marR="0" lvl="0" indent="0" algn="r" rtl="0">
              <a:lnSpc>
                <a:spcPct val="115000"/>
              </a:lnSpc>
              <a:spcBef>
                <a:spcPts val="1200"/>
              </a:spcBef>
              <a:spcAft>
                <a:spcPts val="1200"/>
              </a:spcAft>
              <a:buClr>
                <a:schemeClr val="dk1"/>
              </a:buClr>
              <a:buSzPts val="1100"/>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25673bcdc5_2_6"/>
          <p:cNvSpPr txBox="1">
            <a:spLocks noGrp="1"/>
          </p:cNvSpPr>
          <p:nvPr>
            <p:ph type="title"/>
          </p:nvPr>
        </p:nvSpPr>
        <p:spPr>
          <a:xfrm>
            <a:off x="282957" y="664613"/>
            <a:ext cx="11262900" cy="824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Calibri"/>
              <a:buNone/>
            </a:pPr>
            <a:r>
              <a:rPr lang="en-US" b="1"/>
              <a:t>MAUI JIM CSR TIMELINE</a:t>
            </a:r>
            <a:endParaRPr b="1"/>
          </a:p>
        </p:txBody>
      </p:sp>
      <p:cxnSp>
        <p:nvCxnSpPr>
          <p:cNvPr id="333" name="Google Shape;333;g125673bcdc5_2_6"/>
          <p:cNvCxnSpPr/>
          <p:nvPr/>
        </p:nvCxnSpPr>
        <p:spPr>
          <a:xfrm>
            <a:off x="3451025" y="4420250"/>
            <a:ext cx="408600" cy="1186200"/>
          </a:xfrm>
          <a:prstGeom prst="straightConnector1">
            <a:avLst/>
          </a:prstGeom>
          <a:noFill/>
          <a:ln w="28575" cap="flat" cmpd="sng">
            <a:solidFill>
              <a:schemeClr val="dk2"/>
            </a:solidFill>
            <a:prstDash val="solid"/>
            <a:round/>
            <a:headEnd type="none" w="sm" len="sm"/>
            <a:tailEnd type="none" w="sm" len="sm"/>
          </a:ln>
        </p:spPr>
      </p:cxnSp>
      <p:sp>
        <p:nvSpPr>
          <p:cNvPr id="334" name="Google Shape;334;g125673bcdc5_2_6"/>
          <p:cNvSpPr/>
          <p:nvPr/>
        </p:nvSpPr>
        <p:spPr>
          <a:xfrm>
            <a:off x="2546825" y="4106813"/>
            <a:ext cx="1525200" cy="588300"/>
          </a:xfrm>
          <a:prstGeom prst="ellipse">
            <a:avLst/>
          </a:prstGeom>
          <a:solidFill>
            <a:schemeClr val="accent5"/>
          </a:solidFill>
          <a:ln w="28575" cap="flat" cmpd="sng">
            <a:solidFill>
              <a:srgbClr val="656C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Rx lab</a:t>
            </a:r>
            <a:endParaRPr sz="1800" b="1" i="0" u="none" strike="noStrike" cap="none">
              <a:solidFill>
                <a:schemeClr val="lt1"/>
              </a:solidFill>
              <a:latin typeface="Calibri"/>
              <a:ea typeface="Calibri"/>
              <a:cs typeface="Calibri"/>
              <a:sym typeface="Calibri"/>
            </a:endParaRPr>
          </a:p>
        </p:txBody>
      </p:sp>
      <p:sp>
        <p:nvSpPr>
          <p:cNvPr id="335" name="Google Shape;335;g125673bcdc5_2_6"/>
          <p:cNvSpPr txBox="1"/>
          <p:nvPr/>
        </p:nvSpPr>
        <p:spPr>
          <a:xfrm>
            <a:off x="2891071" y="2875657"/>
            <a:ext cx="1776600" cy="5883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Began recycling </a:t>
            </a:r>
            <a:endParaRPr sz="1600" b="1" i="0" u="none" strike="noStrike" cap="none">
              <a:solidFill>
                <a:schemeClr val="dk2"/>
              </a:solidFill>
              <a:latin typeface="Arial"/>
              <a:ea typeface="Arial"/>
              <a:cs typeface="Arial"/>
              <a:sym typeface="Arial"/>
            </a:endParaRPr>
          </a:p>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plastic waste </a:t>
            </a:r>
            <a:endParaRPr sz="1600" b="1" i="0" u="none" strike="noStrike" cap="none">
              <a:solidFill>
                <a:schemeClr val="dk2"/>
              </a:solidFill>
              <a:latin typeface="Arial"/>
              <a:ea typeface="Arial"/>
              <a:cs typeface="Arial"/>
              <a:sym typeface="Arial"/>
            </a:endParaRPr>
          </a:p>
        </p:txBody>
      </p:sp>
      <p:sp>
        <p:nvSpPr>
          <p:cNvPr id="336" name="Google Shape;336;g125673bcdc5_2_6"/>
          <p:cNvSpPr/>
          <p:nvPr/>
        </p:nvSpPr>
        <p:spPr>
          <a:xfrm>
            <a:off x="1294325" y="1982413"/>
            <a:ext cx="1985400" cy="1020300"/>
          </a:xfrm>
          <a:prstGeom prst="ellipse">
            <a:avLst/>
          </a:prstGeom>
          <a:solidFill>
            <a:schemeClr val="accent2"/>
          </a:solidFill>
          <a:ln w="28575"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Go Green </a:t>
            </a:r>
            <a:endParaRPr sz="1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Initiative</a:t>
            </a:r>
            <a:endParaRPr sz="1600" b="1" i="0" u="none" strike="noStrike" cap="none">
              <a:solidFill>
                <a:srgbClr val="000000"/>
              </a:solidFill>
              <a:latin typeface="Arial"/>
              <a:ea typeface="Arial"/>
              <a:cs typeface="Arial"/>
              <a:sym typeface="Arial"/>
            </a:endParaRPr>
          </a:p>
        </p:txBody>
      </p:sp>
      <p:cxnSp>
        <p:nvCxnSpPr>
          <p:cNvPr id="337" name="Google Shape;337;g125673bcdc5_2_6"/>
          <p:cNvCxnSpPr>
            <a:stCxn id="336" idx="4"/>
          </p:cNvCxnSpPr>
          <p:nvPr/>
        </p:nvCxnSpPr>
        <p:spPr>
          <a:xfrm>
            <a:off x="2287025" y="3002713"/>
            <a:ext cx="0" cy="2493300"/>
          </a:xfrm>
          <a:prstGeom prst="straightConnector1">
            <a:avLst/>
          </a:prstGeom>
          <a:noFill/>
          <a:ln w="28575" cap="flat" cmpd="sng">
            <a:solidFill>
              <a:srgbClr val="656C1D"/>
            </a:solidFill>
            <a:prstDash val="solid"/>
            <a:round/>
            <a:headEnd type="none" w="sm" len="sm"/>
            <a:tailEnd type="none" w="sm" len="sm"/>
          </a:ln>
        </p:spPr>
      </p:cxnSp>
      <p:cxnSp>
        <p:nvCxnSpPr>
          <p:cNvPr id="338" name="Google Shape;338;g125673bcdc5_2_6"/>
          <p:cNvCxnSpPr/>
          <p:nvPr/>
        </p:nvCxnSpPr>
        <p:spPr>
          <a:xfrm rot="10800000" flipH="1">
            <a:off x="2287025" y="1321200"/>
            <a:ext cx="259800" cy="613200"/>
          </a:xfrm>
          <a:prstGeom prst="straightConnector1">
            <a:avLst/>
          </a:prstGeom>
          <a:noFill/>
          <a:ln w="19050" cap="flat" cmpd="sng">
            <a:solidFill>
              <a:schemeClr val="dk2"/>
            </a:solidFill>
            <a:prstDash val="solid"/>
            <a:round/>
            <a:headEnd type="none" w="sm" len="sm"/>
            <a:tailEnd type="triangle" w="med" len="med"/>
          </a:ln>
        </p:spPr>
      </p:cxnSp>
      <p:sp>
        <p:nvSpPr>
          <p:cNvPr id="339" name="Google Shape;339;g125673bcdc5_2_6"/>
          <p:cNvSpPr txBox="1"/>
          <p:nvPr/>
        </p:nvSpPr>
        <p:spPr>
          <a:xfrm>
            <a:off x="1491125" y="423575"/>
            <a:ext cx="1851600" cy="8496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2"/>
                </a:solidFill>
                <a:latin typeface="Arial"/>
                <a:ea typeface="Arial"/>
                <a:cs typeface="Arial"/>
                <a:sym typeface="Arial"/>
              </a:rPr>
              <a:t>Introduced paperless office systems.</a:t>
            </a:r>
            <a:endParaRPr sz="1600" b="1" i="0" u="none" strike="noStrike" cap="none">
              <a:solidFill>
                <a:schemeClr val="dk2"/>
              </a:solidFill>
              <a:latin typeface="Arial"/>
              <a:ea typeface="Arial"/>
              <a:cs typeface="Arial"/>
              <a:sym typeface="Arial"/>
            </a:endParaRPr>
          </a:p>
        </p:txBody>
      </p:sp>
      <p:sp>
        <p:nvSpPr>
          <p:cNvPr id="340" name="Google Shape;340;g125673bcdc5_2_6"/>
          <p:cNvSpPr/>
          <p:nvPr/>
        </p:nvSpPr>
        <p:spPr>
          <a:xfrm>
            <a:off x="175075" y="3178925"/>
            <a:ext cx="1776600" cy="8496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First Fundraiser</a:t>
            </a:r>
            <a:endParaRPr sz="1600" b="1" i="0" u="none" strike="noStrike" cap="none">
              <a:solidFill>
                <a:srgbClr val="000000"/>
              </a:solidFill>
              <a:latin typeface="Arial"/>
              <a:ea typeface="Arial"/>
              <a:cs typeface="Arial"/>
              <a:sym typeface="Arial"/>
            </a:endParaRPr>
          </a:p>
        </p:txBody>
      </p:sp>
      <p:cxnSp>
        <p:nvCxnSpPr>
          <p:cNvPr id="341" name="Google Shape;341;g125673bcdc5_2_6"/>
          <p:cNvCxnSpPr>
            <a:stCxn id="340" idx="0"/>
          </p:cNvCxnSpPr>
          <p:nvPr/>
        </p:nvCxnSpPr>
        <p:spPr>
          <a:xfrm rot="10800000">
            <a:off x="778375" y="2158625"/>
            <a:ext cx="285000" cy="1020300"/>
          </a:xfrm>
          <a:prstGeom prst="straightConnector1">
            <a:avLst/>
          </a:prstGeom>
          <a:noFill/>
          <a:ln w="19050" cap="flat" cmpd="sng">
            <a:solidFill>
              <a:schemeClr val="dk2"/>
            </a:solidFill>
            <a:prstDash val="solid"/>
            <a:round/>
            <a:headEnd type="none" w="sm" len="sm"/>
            <a:tailEnd type="triangle" w="med" len="med"/>
          </a:ln>
        </p:spPr>
      </p:cxnSp>
      <p:cxnSp>
        <p:nvCxnSpPr>
          <p:cNvPr id="342" name="Google Shape;342;g125673bcdc5_2_6"/>
          <p:cNvCxnSpPr>
            <a:stCxn id="343" idx="0"/>
            <a:endCxn id="340" idx="4"/>
          </p:cNvCxnSpPr>
          <p:nvPr/>
        </p:nvCxnSpPr>
        <p:spPr>
          <a:xfrm rot="10800000" flipH="1">
            <a:off x="858875" y="4028450"/>
            <a:ext cx="204600" cy="1386600"/>
          </a:xfrm>
          <a:prstGeom prst="straightConnector1">
            <a:avLst/>
          </a:prstGeom>
          <a:noFill/>
          <a:ln w="28575" cap="flat" cmpd="sng">
            <a:solidFill>
              <a:schemeClr val="dk2"/>
            </a:solidFill>
            <a:prstDash val="solid"/>
            <a:round/>
            <a:headEnd type="none" w="sm" len="sm"/>
            <a:tailEnd type="none" w="sm" len="sm"/>
          </a:ln>
        </p:spPr>
      </p:cxnSp>
      <p:sp>
        <p:nvSpPr>
          <p:cNvPr id="344" name="Google Shape;344;g125673bcdc5_2_6"/>
          <p:cNvSpPr txBox="1"/>
          <p:nvPr/>
        </p:nvSpPr>
        <p:spPr>
          <a:xfrm>
            <a:off x="-105700" y="1510025"/>
            <a:ext cx="1985400" cy="627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2"/>
                </a:solidFill>
                <a:latin typeface="Arial"/>
                <a:ea typeface="Arial"/>
                <a:cs typeface="Arial"/>
                <a:sym typeface="Arial"/>
              </a:rPr>
              <a:t>Children’s Home of Peoria</a:t>
            </a:r>
            <a:endParaRPr sz="1400" b="0" i="0" u="none" strike="noStrike" cap="none">
              <a:solidFill>
                <a:srgbClr val="000000"/>
              </a:solidFill>
              <a:latin typeface="Arial"/>
              <a:ea typeface="Arial"/>
              <a:cs typeface="Arial"/>
              <a:sym typeface="Arial"/>
            </a:endParaRPr>
          </a:p>
        </p:txBody>
      </p:sp>
      <p:cxnSp>
        <p:nvCxnSpPr>
          <p:cNvPr id="345" name="Google Shape;345;g125673bcdc5_2_6"/>
          <p:cNvCxnSpPr/>
          <p:nvPr/>
        </p:nvCxnSpPr>
        <p:spPr>
          <a:xfrm>
            <a:off x="1682975" y="5053225"/>
            <a:ext cx="0" cy="0"/>
          </a:xfrm>
          <a:prstGeom prst="straightConnector1">
            <a:avLst/>
          </a:prstGeom>
          <a:noFill/>
          <a:ln w="9525" cap="flat" cmpd="sng">
            <a:solidFill>
              <a:schemeClr val="dk2"/>
            </a:solidFill>
            <a:prstDash val="solid"/>
            <a:round/>
            <a:headEnd type="none" w="sm" len="sm"/>
            <a:tailEnd type="none" w="sm" len="sm"/>
          </a:ln>
        </p:spPr>
      </p:cxnSp>
      <p:cxnSp>
        <p:nvCxnSpPr>
          <p:cNvPr id="346" name="Google Shape;346;g125673bcdc5_2_6"/>
          <p:cNvCxnSpPr>
            <a:stCxn id="334" idx="0"/>
          </p:cNvCxnSpPr>
          <p:nvPr/>
        </p:nvCxnSpPr>
        <p:spPr>
          <a:xfrm rot="10800000" flipH="1">
            <a:off x="3309425" y="3330113"/>
            <a:ext cx="332100" cy="776700"/>
          </a:xfrm>
          <a:prstGeom prst="straightConnector1">
            <a:avLst/>
          </a:prstGeom>
          <a:noFill/>
          <a:ln w="19050" cap="flat" cmpd="sng">
            <a:solidFill>
              <a:schemeClr val="dk2"/>
            </a:solidFill>
            <a:prstDash val="solid"/>
            <a:round/>
            <a:headEnd type="none" w="sm" len="sm"/>
            <a:tailEnd type="triangle" w="med" len="med"/>
          </a:ln>
        </p:spPr>
      </p:cxnSp>
      <p:sp>
        <p:nvSpPr>
          <p:cNvPr id="347" name="Google Shape;347;g125673bcdc5_2_6"/>
          <p:cNvSpPr txBox="1"/>
          <p:nvPr/>
        </p:nvSpPr>
        <p:spPr>
          <a:xfrm>
            <a:off x="4137250" y="1931088"/>
            <a:ext cx="2335200" cy="6279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2"/>
                </a:solidFill>
                <a:latin typeface="Arial"/>
                <a:ea typeface="Arial"/>
                <a:cs typeface="Arial"/>
                <a:sym typeface="Arial"/>
              </a:rPr>
              <a:t>Began tracking cardboard recycling</a:t>
            </a:r>
            <a:endParaRPr sz="1400" b="0" i="0" u="none" strike="noStrike" cap="none">
              <a:solidFill>
                <a:srgbClr val="000000"/>
              </a:solidFill>
              <a:latin typeface="Arial"/>
              <a:ea typeface="Arial"/>
              <a:cs typeface="Arial"/>
              <a:sym typeface="Arial"/>
            </a:endParaRPr>
          </a:p>
        </p:txBody>
      </p:sp>
      <p:sp>
        <p:nvSpPr>
          <p:cNvPr id="348" name="Google Shape;348;g125673bcdc5_2_6"/>
          <p:cNvSpPr/>
          <p:nvPr/>
        </p:nvSpPr>
        <p:spPr>
          <a:xfrm>
            <a:off x="4248375" y="3463950"/>
            <a:ext cx="1776600" cy="8496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Company-Wide</a:t>
            </a:r>
            <a:endParaRPr sz="1600" b="1" i="0" u="none" strike="noStrike" cap="none">
              <a:solidFill>
                <a:srgbClr val="000000"/>
              </a:solidFill>
              <a:latin typeface="Arial"/>
              <a:ea typeface="Arial"/>
              <a:cs typeface="Arial"/>
              <a:sym typeface="Arial"/>
            </a:endParaRPr>
          </a:p>
        </p:txBody>
      </p:sp>
      <p:cxnSp>
        <p:nvCxnSpPr>
          <p:cNvPr id="349" name="Google Shape;349;g125673bcdc5_2_6"/>
          <p:cNvCxnSpPr>
            <a:endCxn id="348" idx="4"/>
          </p:cNvCxnSpPr>
          <p:nvPr/>
        </p:nvCxnSpPr>
        <p:spPr>
          <a:xfrm rot="10800000" flipH="1">
            <a:off x="5060475" y="4313550"/>
            <a:ext cx="76200" cy="1193700"/>
          </a:xfrm>
          <a:prstGeom prst="straightConnector1">
            <a:avLst/>
          </a:prstGeom>
          <a:noFill/>
          <a:ln w="28575" cap="flat" cmpd="sng">
            <a:solidFill>
              <a:schemeClr val="dk2"/>
            </a:solidFill>
            <a:prstDash val="solid"/>
            <a:round/>
            <a:headEnd type="none" w="sm" len="sm"/>
            <a:tailEnd type="none" w="sm" len="sm"/>
          </a:ln>
        </p:spPr>
      </p:cxnSp>
      <p:cxnSp>
        <p:nvCxnSpPr>
          <p:cNvPr id="350" name="Google Shape;350;g125673bcdc5_2_6"/>
          <p:cNvCxnSpPr>
            <a:stCxn id="348" idx="0"/>
            <a:endCxn id="347" idx="2"/>
          </p:cNvCxnSpPr>
          <p:nvPr/>
        </p:nvCxnSpPr>
        <p:spPr>
          <a:xfrm rot="10800000" flipH="1">
            <a:off x="5136675" y="2558850"/>
            <a:ext cx="168300" cy="905100"/>
          </a:xfrm>
          <a:prstGeom prst="straightConnector1">
            <a:avLst/>
          </a:prstGeom>
          <a:noFill/>
          <a:ln w="19050" cap="flat" cmpd="sng">
            <a:solidFill>
              <a:schemeClr val="dk2"/>
            </a:solidFill>
            <a:prstDash val="solid"/>
            <a:round/>
            <a:headEnd type="none" w="sm" len="sm"/>
            <a:tailEnd type="triangle" w="med" len="med"/>
          </a:ln>
        </p:spPr>
      </p:cxnSp>
      <p:sp>
        <p:nvSpPr>
          <p:cNvPr id="351" name="Google Shape;351;g125673bcdc5_2_6"/>
          <p:cNvSpPr/>
          <p:nvPr/>
        </p:nvSpPr>
        <p:spPr>
          <a:xfrm>
            <a:off x="6125125" y="4181150"/>
            <a:ext cx="1985400" cy="849600"/>
          </a:xfrm>
          <a:prstGeom prst="ellipse">
            <a:avLst/>
          </a:prstGeom>
          <a:solidFill>
            <a:schemeClr val="accent5"/>
          </a:solidFill>
          <a:ln w="28575" cap="flat" cmpd="sng">
            <a:solidFill>
              <a:srgbClr val="656C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Product Donations</a:t>
            </a:r>
            <a:endParaRPr sz="1800" b="1" i="0" u="none" strike="noStrike" cap="none">
              <a:solidFill>
                <a:schemeClr val="lt1"/>
              </a:solidFill>
              <a:latin typeface="Calibri"/>
              <a:ea typeface="Calibri"/>
              <a:cs typeface="Calibri"/>
              <a:sym typeface="Calibri"/>
            </a:endParaRPr>
          </a:p>
        </p:txBody>
      </p:sp>
      <p:sp>
        <p:nvSpPr>
          <p:cNvPr id="352" name="Google Shape;352;g125673bcdc5_2_6"/>
          <p:cNvSpPr txBox="1"/>
          <p:nvPr/>
        </p:nvSpPr>
        <p:spPr>
          <a:xfrm>
            <a:off x="5459871" y="2707432"/>
            <a:ext cx="1776600" cy="5883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Lions Club </a:t>
            </a:r>
            <a:endParaRPr sz="1600" b="1" i="0" u="none" strike="noStrike" cap="none">
              <a:solidFill>
                <a:schemeClr val="dk2"/>
              </a:solidFill>
              <a:latin typeface="Arial"/>
              <a:ea typeface="Arial"/>
              <a:cs typeface="Arial"/>
              <a:sym typeface="Arial"/>
            </a:endParaRPr>
          </a:p>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Trade Missions</a:t>
            </a:r>
            <a:endParaRPr sz="1600" b="1" i="0" u="none" strike="noStrike" cap="none">
              <a:solidFill>
                <a:schemeClr val="dk2"/>
              </a:solidFill>
              <a:latin typeface="Arial"/>
              <a:ea typeface="Arial"/>
              <a:cs typeface="Arial"/>
              <a:sym typeface="Arial"/>
            </a:endParaRPr>
          </a:p>
        </p:txBody>
      </p:sp>
      <p:cxnSp>
        <p:nvCxnSpPr>
          <p:cNvPr id="353" name="Google Shape;353;g125673bcdc5_2_6"/>
          <p:cNvCxnSpPr/>
          <p:nvPr/>
        </p:nvCxnSpPr>
        <p:spPr>
          <a:xfrm rot="10800000">
            <a:off x="6495375" y="3187325"/>
            <a:ext cx="317700" cy="1062300"/>
          </a:xfrm>
          <a:prstGeom prst="straightConnector1">
            <a:avLst/>
          </a:prstGeom>
          <a:noFill/>
          <a:ln w="19050" cap="flat" cmpd="sng">
            <a:solidFill>
              <a:schemeClr val="dk2"/>
            </a:solidFill>
            <a:prstDash val="solid"/>
            <a:round/>
            <a:headEnd type="none" w="sm" len="sm"/>
            <a:tailEnd type="triangle" w="med" len="med"/>
          </a:ln>
        </p:spPr>
      </p:cxnSp>
      <p:cxnSp>
        <p:nvCxnSpPr>
          <p:cNvPr id="354" name="Google Shape;354;g125673bcdc5_2_6"/>
          <p:cNvCxnSpPr/>
          <p:nvPr/>
        </p:nvCxnSpPr>
        <p:spPr>
          <a:xfrm>
            <a:off x="6410900" y="5507325"/>
            <a:ext cx="0" cy="0"/>
          </a:xfrm>
          <a:prstGeom prst="straightConnector1">
            <a:avLst/>
          </a:prstGeom>
          <a:noFill/>
          <a:ln w="9525" cap="flat" cmpd="sng">
            <a:solidFill>
              <a:schemeClr val="dk2"/>
            </a:solidFill>
            <a:prstDash val="solid"/>
            <a:round/>
            <a:headEnd type="none" w="sm" len="sm"/>
            <a:tailEnd type="none" w="sm" len="sm"/>
          </a:ln>
        </p:spPr>
      </p:cxnSp>
      <p:sp>
        <p:nvSpPr>
          <p:cNvPr id="355" name="Google Shape;355;g125673bcdc5_2_6"/>
          <p:cNvSpPr txBox="1"/>
          <p:nvPr/>
        </p:nvSpPr>
        <p:spPr>
          <a:xfrm>
            <a:off x="6588771" y="1950895"/>
            <a:ext cx="1776600" cy="5883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VOSH</a:t>
            </a:r>
            <a:endParaRPr sz="1600" b="1" i="0" u="none" strike="noStrike" cap="none">
              <a:solidFill>
                <a:schemeClr val="dk2"/>
              </a:solidFill>
              <a:latin typeface="Arial"/>
              <a:ea typeface="Arial"/>
              <a:cs typeface="Arial"/>
              <a:sym typeface="Arial"/>
            </a:endParaRPr>
          </a:p>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International</a:t>
            </a:r>
            <a:endParaRPr sz="1600" b="1" i="0" u="none" strike="noStrike" cap="none">
              <a:solidFill>
                <a:schemeClr val="dk2"/>
              </a:solidFill>
              <a:latin typeface="Arial"/>
              <a:ea typeface="Arial"/>
              <a:cs typeface="Arial"/>
              <a:sym typeface="Arial"/>
            </a:endParaRPr>
          </a:p>
        </p:txBody>
      </p:sp>
      <p:cxnSp>
        <p:nvCxnSpPr>
          <p:cNvPr id="356" name="Google Shape;356;g125673bcdc5_2_6"/>
          <p:cNvCxnSpPr/>
          <p:nvPr/>
        </p:nvCxnSpPr>
        <p:spPr>
          <a:xfrm rot="10800000" flipH="1">
            <a:off x="7518825" y="2570075"/>
            <a:ext cx="323100" cy="1629900"/>
          </a:xfrm>
          <a:prstGeom prst="straightConnector1">
            <a:avLst/>
          </a:prstGeom>
          <a:noFill/>
          <a:ln w="19050" cap="flat" cmpd="sng">
            <a:solidFill>
              <a:schemeClr val="dk2"/>
            </a:solidFill>
            <a:prstDash val="solid"/>
            <a:round/>
            <a:headEnd type="none" w="sm" len="sm"/>
            <a:tailEnd type="triangle" w="med" len="med"/>
          </a:ln>
        </p:spPr>
      </p:cxnSp>
      <p:sp>
        <p:nvSpPr>
          <p:cNvPr id="357" name="Google Shape;357;g125673bcdc5_2_6"/>
          <p:cNvSpPr/>
          <p:nvPr/>
        </p:nvSpPr>
        <p:spPr>
          <a:xfrm>
            <a:off x="8628375" y="4199963"/>
            <a:ext cx="1525200" cy="588300"/>
          </a:xfrm>
          <a:prstGeom prst="ellipse">
            <a:avLst/>
          </a:prstGeom>
          <a:solidFill>
            <a:schemeClr val="accent5"/>
          </a:solidFill>
          <a:ln w="28575" cap="flat" cmpd="sng">
            <a:solidFill>
              <a:srgbClr val="656C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Rx lab</a:t>
            </a:r>
            <a:endParaRPr sz="1800" b="1" i="0" u="none" strike="noStrike" cap="none">
              <a:solidFill>
                <a:schemeClr val="lt1"/>
              </a:solidFill>
              <a:latin typeface="Calibri"/>
              <a:ea typeface="Calibri"/>
              <a:cs typeface="Calibri"/>
              <a:sym typeface="Calibri"/>
            </a:endParaRPr>
          </a:p>
        </p:txBody>
      </p:sp>
      <p:sp>
        <p:nvSpPr>
          <p:cNvPr id="358" name="Google Shape;358;g125673bcdc5_2_6"/>
          <p:cNvSpPr txBox="1"/>
          <p:nvPr/>
        </p:nvSpPr>
        <p:spPr>
          <a:xfrm>
            <a:off x="8154621" y="3075445"/>
            <a:ext cx="1776600" cy="5883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Began repurposing</a:t>
            </a:r>
            <a:endParaRPr sz="1600" b="1" i="0" u="none" strike="noStrike" cap="none">
              <a:solidFill>
                <a:schemeClr val="dk2"/>
              </a:solidFill>
              <a:latin typeface="Arial"/>
              <a:ea typeface="Arial"/>
              <a:cs typeface="Arial"/>
              <a:sym typeface="Arial"/>
            </a:endParaRPr>
          </a:p>
          <a:p>
            <a:pPr marL="0" marR="0" lvl="0" indent="0" algn="ctr" rtl="0">
              <a:lnSpc>
                <a:spcPct val="90000"/>
              </a:lnSpc>
              <a:spcBef>
                <a:spcPts val="0"/>
              </a:spcBef>
              <a:spcAft>
                <a:spcPts val="0"/>
              </a:spcAft>
              <a:buClr>
                <a:schemeClr val="dk2"/>
              </a:buClr>
              <a:buSzPts val="1600"/>
              <a:buFont typeface="Calibri"/>
              <a:buNone/>
            </a:pPr>
            <a:r>
              <a:rPr lang="en-US" sz="1600" b="1" i="0" u="none" strike="noStrike" cap="none">
                <a:solidFill>
                  <a:schemeClr val="dk2"/>
                </a:solidFill>
                <a:latin typeface="Arial"/>
                <a:ea typeface="Arial"/>
                <a:cs typeface="Arial"/>
                <a:sym typeface="Arial"/>
              </a:rPr>
              <a:t>plastic waste </a:t>
            </a:r>
            <a:endParaRPr sz="1600" b="1" i="0" u="none" strike="noStrike" cap="none">
              <a:solidFill>
                <a:schemeClr val="dk2"/>
              </a:solidFill>
              <a:latin typeface="Arial"/>
              <a:ea typeface="Arial"/>
              <a:cs typeface="Arial"/>
              <a:sym typeface="Arial"/>
            </a:endParaRPr>
          </a:p>
        </p:txBody>
      </p:sp>
      <p:cxnSp>
        <p:nvCxnSpPr>
          <p:cNvPr id="359" name="Google Shape;359;g125673bcdc5_2_6"/>
          <p:cNvCxnSpPr/>
          <p:nvPr/>
        </p:nvCxnSpPr>
        <p:spPr>
          <a:xfrm rot="10800000" flipH="1">
            <a:off x="9243675" y="4808825"/>
            <a:ext cx="279300" cy="707700"/>
          </a:xfrm>
          <a:prstGeom prst="straightConnector1">
            <a:avLst/>
          </a:prstGeom>
          <a:noFill/>
          <a:ln w="28575" cap="flat" cmpd="sng">
            <a:solidFill>
              <a:schemeClr val="dk2"/>
            </a:solidFill>
            <a:prstDash val="solid"/>
            <a:round/>
            <a:headEnd type="none" w="sm" len="sm"/>
            <a:tailEnd type="none" w="sm" len="sm"/>
          </a:ln>
        </p:spPr>
      </p:cxnSp>
      <p:cxnSp>
        <p:nvCxnSpPr>
          <p:cNvPr id="360" name="Google Shape;360;g125673bcdc5_2_6"/>
          <p:cNvCxnSpPr>
            <a:stCxn id="357" idx="7"/>
            <a:endCxn id="358" idx="2"/>
          </p:cNvCxnSpPr>
          <p:nvPr/>
        </p:nvCxnSpPr>
        <p:spPr>
          <a:xfrm rot="10800000">
            <a:off x="9042815" y="3663618"/>
            <a:ext cx="887400" cy="622500"/>
          </a:xfrm>
          <a:prstGeom prst="straightConnector1">
            <a:avLst/>
          </a:prstGeom>
          <a:noFill/>
          <a:ln w="19050" cap="flat" cmpd="sng">
            <a:solidFill>
              <a:schemeClr val="dk2"/>
            </a:solidFill>
            <a:prstDash val="solid"/>
            <a:round/>
            <a:headEnd type="none" w="sm" len="sm"/>
            <a:tailEnd type="triangle" w="med" len="med"/>
          </a:ln>
        </p:spPr>
      </p:cxnSp>
      <p:sp>
        <p:nvSpPr>
          <p:cNvPr id="361" name="Google Shape;361;g125673bcdc5_2_6"/>
          <p:cNvSpPr/>
          <p:nvPr/>
        </p:nvSpPr>
        <p:spPr>
          <a:xfrm>
            <a:off x="10055775" y="3293675"/>
            <a:ext cx="1776600" cy="8496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Best Fundraiser</a:t>
            </a:r>
            <a:endParaRPr sz="1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Ever!</a:t>
            </a:r>
            <a:endParaRPr sz="1600" b="1" i="0" u="none" strike="noStrike" cap="none">
              <a:solidFill>
                <a:srgbClr val="000000"/>
              </a:solidFill>
              <a:latin typeface="Arial"/>
              <a:ea typeface="Arial"/>
              <a:cs typeface="Arial"/>
              <a:sym typeface="Arial"/>
            </a:endParaRPr>
          </a:p>
        </p:txBody>
      </p:sp>
      <p:cxnSp>
        <p:nvCxnSpPr>
          <p:cNvPr id="362" name="Google Shape;362;g125673bcdc5_2_6"/>
          <p:cNvCxnSpPr>
            <a:stCxn id="363" idx="0"/>
            <a:endCxn id="361" idx="4"/>
          </p:cNvCxnSpPr>
          <p:nvPr/>
        </p:nvCxnSpPr>
        <p:spPr>
          <a:xfrm rot="10800000">
            <a:off x="10944063" y="4143350"/>
            <a:ext cx="33600" cy="1271700"/>
          </a:xfrm>
          <a:prstGeom prst="straightConnector1">
            <a:avLst/>
          </a:prstGeom>
          <a:noFill/>
          <a:ln w="28575" cap="flat" cmpd="sng">
            <a:solidFill>
              <a:schemeClr val="dk2"/>
            </a:solidFill>
            <a:prstDash val="solid"/>
            <a:round/>
            <a:headEnd type="none" w="sm" len="sm"/>
            <a:tailEnd type="none" w="sm" len="sm"/>
          </a:ln>
        </p:spPr>
      </p:cxnSp>
      <p:sp>
        <p:nvSpPr>
          <p:cNvPr id="364" name="Google Shape;364;g125673bcdc5_2_6"/>
          <p:cNvSpPr txBox="1"/>
          <p:nvPr/>
        </p:nvSpPr>
        <p:spPr>
          <a:xfrm>
            <a:off x="9710375" y="1489325"/>
            <a:ext cx="19854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 Raised $740k for Children’s Home in 2-day Golf Outing event!- </a:t>
            </a:r>
            <a:endParaRPr sz="2000" b="1" i="0" u="none" strike="noStrike" cap="none">
              <a:solidFill>
                <a:schemeClr val="dk2"/>
              </a:solidFill>
              <a:latin typeface="Arial"/>
              <a:ea typeface="Arial"/>
              <a:cs typeface="Arial"/>
              <a:sym typeface="Arial"/>
            </a:endParaRPr>
          </a:p>
        </p:txBody>
      </p:sp>
      <p:sp>
        <p:nvSpPr>
          <p:cNvPr id="343" name="Google Shape;343;g125673bcdc5_2_6"/>
          <p:cNvSpPr/>
          <p:nvPr/>
        </p:nvSpPr>
        <p:spPr>
          <a:xfrm>
            <a:off x="339575" y="5415050"/>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1999</a:t>
            </a:r>
            <a:endParaRPr sz="1500" b="1" i="0" u="none" strike="noStrike" cap="none">
              <a:solidFill>
                <a:srgbClr val="000000"/>
              </a:solidFill>
              <a:latin typeface="Arial"/>
              <a:ea typeface="Arial"/>
              <a:cs typeface="Arial"/>
              <a:sym typeface="Arial"/>
            </a:endParaRPr>
          </a:p>
        </p:txBody>
      </p:sp>
      <p:sp>
        <p:nvSpPr>
          <p:cNvPr id="365" name="Google Shape;365;g125673bcdc5_2_6"/>
          <p:cNvSpPr/>
          <p:nvPr/>
        </p:nvSpPr>
        <p:spPr>
          <a:xfrm>
            <a:off x="1802875" y="5415050"/>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2008</a:t>
            </a:r>
            <a:endParaRPr sz="1500" b="1" i="0" u="none" strike="noStrike" cap="none">
              <a:solidFill>
                <a:srgbClr val="000000"/>
              </a:solidFill>
              <a:latin typeface="Arial"/>
              <a:ea typeface="Arial"/>
              <a:cs typeface="Arial"/>
              <a:sym typeface="Arial"/>
            </a:endParaRPr>
          </a:p>
        </p:txBody>
      </p:sp>
      <p:sp>
        <p:nvSpPr>
          <p:cNvPr id="366" name="Google Shape;366;g125673bcdc5_2_6"/>
          <p:cNvSpPr/>
          <p:nvPr/>
        </p:nvSpPr>
        <p:spPr>
          <a:xfrm>
            <a:off x="3222275" y="5415050"/>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2010</a:t>
            </a:r>
            <a:endParaRPr sz="1500" b="1" i="0" u="none" strike="noStrike" cap="none">
              <a:solidFill>
                <a:srgbClr val="000000"/>
              </a:solidFill>
              <a:latin typeface="Arial"/>
              <a:ea typeface="Arial"/>
              <a:cs typeface="Arial"/>
              <a:sym typeface="Arial"/>
            </a:endParaRPr>
          </a:p>
        </p:txBody>
      </p:sp>
      <p:sp>
        <p:nvSpPr>
          <p:cNvPr id="367" name="Google Shape;367;g125673bcdc5_2_6"/>
          <p:cNvSpPr/>
          <p:nvPr/>
        </p:nvSpPr>
        <p:spPr>
          <a:xfrm>
            <a:off x="4649600" y="5415050"/>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2014</a:t>
            </a:r>
            <a:endParaRPr sz="1500" b="1" i="0" u="none" strike="noStrike" cap="none">
              <a:solidFill>
                <a:srgbClr val="000000"/>
              </a:solidFill>
              <a:latin typeface="Arial"/>
              <a:ea typeface="Arial"/>
              <a:cs typeface="Arial"/>
              <a:sym typeface="Arial"/>
            </a:endParaRPr>
          </a:p>
        </p:txBody>
      </p:sp>
      <p:sp>
        <p:nvSpPr>
          <p:cNvPr id="368" name="Google Shape;368;g125673bcdc5_2_6"/>
          <p:cNvSpPr/>
          <p:nvPr/>
        </p:nvSpPr>
        <p:spPr>
          <a:xfrm>
            <a:off x="6032350" y="5457675"/>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2016</a:t>
            </a:r>
            <a:endParaRPr sz="1500" b="1" i="0" u="none" strike="noStrike" cap="none">
              <a:solidFill>
                <a:srgbClr val="000000"/>
              </a:solidFill>
              <a:latin typeface="Arial"/>
              <a:ea typeface="Arial"/>
              <a:cs typeface="Arial"/>
              <a:sym typeface="Arial"/>
            </a:endParaRPr>
          </a:p>
        </p:txBody>
      </p:sp>
      <p:sp>
        <p:nvSpPr>
          <p:cNvPr id="369" name="Google Shape;369;g125673bcdc5_2_6"/>
          <p:cNvSpPr/>
          <p:nvPr/>
        </p:nvSpPr>
        <p:spPr>
          <a:xfrm>
            <a:off x="7505925" y="5457675"/>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2018</a:t>
            </a:r>
            <a:endParaRPr sz="1500" b="1" i="0" u="none" strike="noStrike" cap="none">
              <a:solidFill>
                <a:srgbClr val="000000"/>
              </a:solidFill>
              <a:latin typeface="Arial"/>
              <a:ea typeface="Arial"/>
              <a:cs typeface="Arial"/>
              <a:sym typeface="Arial"/>
            </a:endParaRPr>
          </a:p>
        </p:txBody>
      </p:sp>
      <p:cxnSp>
        <p:nvCxnSpPr>
          <p:cNvPr id="370" name="Google Shape;370;g125673bcdc5_2_6"/>
          <p:cNvCxnSpPr>
            <a:endCxn id="369" idx="0"/>
          </p:cNvCxnSpPr>
          <p:nvPr/>
        </p:nvCxnSpPr>
        <p:spPr>
          <a:xfrm>
            <a:off x="7978725" y="4829175"/>
            <a:ext cx="46500" cy="628500"/>
          </a:xfrm>
          <a:prstGeom prst="straightConnector1">
            <a:avLst/>
          </a:prstGeom>
          <a:noFill/>
          <a:ln w="28575" cap="flat" cmpd="sng">
            <a:solidFill>
              <a:schemeClr val="dk2"/>
            </a:solidFill>
            <a:prstDash val="solid"/>
            <a:round/>
            <a:headEnd type="none" w="sm" len="sm"/>
            <a:tailEnd type="none" w="sm" len="sm"/>
          </a:ln>
        </p:spPr>
      </p:cxnSp>
      <p:sp>
        <p:nvSpPr>
          <p:cNvPr id="371" name="Google Shape;371;g125673bcdc5_2_6"/>
          <p:cNvSpPr/>
          <p:nvPr/>
        </p:nvSpPr>
        <p:spPr>
          <a:xfrm>
            <a:off x="8979513" y="5415050"/>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2019</a:t>
            </a:r>
            <a:endParaRPr sz="1500" b="1" i="0" u="none" strike="noStrike" cap="none">
              <a:solidFill>
                <a:srgbClr val="000000"/>
              </a:solidFill>
              <a:latin typeface="Arial"/>
              <a:ea typeface="Arial"/>
              <a:cs typeface="Arial"/>
              <a:sym typeface="Arial"/>
            </a:endParaRPr>
          </a:p>
        </p:txBody>
      </p:sp>
      <p:sp>
        <p:nvSpPr>
          <p:cNvPr id="363" name="Google Shape;363;g125673bcdc5_2_6"/>
          <p:cNvSpPr/>
          <p:nvPr/>
        </p:nvSpPr>
        <p:spPr>
          <a:xfrm>
            <a:off x="10458363" y="5415050"/>
            <a:ext cx="1038600" cy="1020300"/>
          </a:xfrm>
          <a:prstGeom prst="flowChartConnector">
            <a:avLst/>
          </a:pr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2021</a:t>
            </a:r>
            <a:endParaRPr sz="1500" b="1" i="0" u="none" strike="noStrike" cap="none">
              <a:solidFill>
                <a:srgbClr val="000000"/>
              </a:solidFill>
              <a:latin typeface="Arial"/>
              <a:ea typeface="Arial"/>
              <a:cs typeface="Arial"/>
              <a:sym typeface="Arial"/>
            </a:endParaRPr>
          </a:p>
        </p:txBody>
      </p:sp>
      <p:cxnSp>
        <p:nvCxnSpPr>
          <p:cNvPr id="372" name="Google Shape;372;g125673bcdc5_2_6"/>
          <p:cNvCxnSpPr>
            <a:endCxn id="351" idx="3"/>
          </p:cNvCxnSpPr>
          <p:nvPr/>
        </p:nvCxnSpPr>
        <p:spPr>
          <a:xfrm rot="10800000" flipH="1">
            <a:off x="6398180" y="4906329"/>
            <a:ext cx="17700" cy="659700"/>
          </a:xfrm>
          <a:prstGeom prst="straightConnector1">
            <a:avLst/>
          </a:prstGeom>
          <a:noFill/>
          <a:ln w="28575" cap="flat" cmpd="sng">
            <a:solidFill>
              <a:schemeClr val="dk2"/>
            </a:solidFill>
            <a:prstDash val="solid"/>
            <a:round/>
            <a:headEnd type="none" w="sm" len="sm"/>
            <a:tailEnd type="none" w="sm" len="sm"/>
          </a:ln>
        </p:spPr>
      </p:cxnSp>
      <p:cxnSp>
        <p:nvCxnSpPr>
          <p:cNvPr id="373" name="Google Shape;373;g125673bcdc5_2_6"/>
          <p:cNvCxnSpPr>
            <a:stCxn id="343" idx="6"/>
            <a:endCxn id="365" idx="2"/>
          </p:cNvCxnSpPr>
          <p:nvPr/>
        </p:nvCxnSpPr>
        <p:spPr>
          <a:xfrm>
            <a:off x="1378175" y="5925200"/>
            <a:ext cx="424800" cy="0"/>
          </a:xfrm>
          <a:prstGeom prst="straightConnector1">
            <a:avLst/>
          </a:prstGeom>
          <a:noFill/>
          <a:ln w="19050" cap="flat" cmpd="sng">
            <a:solidFill>
              <a:schemeClr val="dk2"/>
            </a:solidFill>
            <a:prstDash val="solid"/>
            <a:round/>
            <a:headEnd type="none" w="sm" len="sm"/>
            <a:tailEnd type="triangle" w="med" len="med"/>
          </a:ln>
        </p:spPr>
      </p:cxnSp>
      <p:cxnSp>
        <p:nvCxnSpPr>
          <p:cNvPr id="374" name="Google Shape;374;g125673bcdc5_2_6"/>
          <p:cNvCxnSpPr/>
          <p:nvPr/>
        </p:nvCxnSpPr>
        <p:spPr>
          <a:xfrm>
            <a:off x="2801488" y="5925200"/>
            <a:ext cx="424800" cy="0"/>
          </a:xfrm>
          <a:prstGeom prst="straightConnector1">
            <a:avLst/>
          </a:prstGeom>
          <a:noFill/>
          <a:ln w="19050" cap="flat" cmpd="sng">
            <a:solidFill>
              <a:schemeClr val="dk2"/>
            </a:solidFill>
            <a:prstDash val="solid"/>
            <a:round/>
            <a:headEnd type="none" w="sm" len="sm"/>
            <a:tailEnd type="triangle" w="med" len="med"/>
          </a:ln>
        </p:spPr>
      </p:cxnSp>
      <p:cxnSp>
        <p:nvCxnSpPr>
          <p:cNvPr id="375" name="Google Shape;375;g125673bcdc5_2_6"/>
          <p:cNvCxnSpPr/>
          <p:nvPr/>
        </p:nvCxnSpPr>
        <p:spPr>
          <a:xfrm>
            <a:off x="4224500" y="5849500"/>
            <a:ext cx="424800" cy="0"/>
          </a:xfrm>
          <a:prstGeom prst="straightConnector1">
            <a:avLst/>
          </a:prstGeom>
          <a:noFill/>
          <a:ln w="19050" cap="flat" cmpd="sng">
            <a:solidFill>
              <a:schemeClr val="dk2"/>
            </a:solidFill>
            <a:prstDash val="solid"/>
            <a:round/>
            <a:headEnd type="none" w="sm" len="sm"/>
            <a:tailEnd type="triangle" w="med" len="med"/>
          </a:ln>
        </p:spPr>
      </p:cxnSp>
      <p:cxnSp>
        <p:nvCxnSpPr>
          <p:cNvPr id="376" name="Google Shape;376;g125673bcdc5_2_6"/>
          <p:cNvCxnSpPr/>
          <p:nvPr/>
        </p:nvCxnSpPr>
        <p:spPr>
          <a:xfrm>
            <a:off x="5612263" y="5925200"/>
            <a:ext cx="424800" cy="0"/>
          </a:xfrm>
          <a:prstGeom prst="straightConnector1">
            <a:avLst/>
          </a:prstGeom>
          <a:noFill/>
          <a:ln w="19050" cap="flat" cmpd="sng">
            <a:solidFill>
              <a:schemeClr val="dk2"/>
            </a:solidFill>
            <a:prstDash val="solid"/>
            <a:round/>
            <a:headEnd type="none" w="sm" len="sm"/>
            <a:tailEnd type="triangle" w="med" len="med"/>
          </a:ln>
        </p:spPr>
      </p:cxnSp>
      <p:cxnSp>
        <p:nvCxnSpPr>
          <p:cNvPr id="377" name="Google Shape;377;g125673bcdc5_2_6"/>
          <p:cNvCxnSpPr/>
          <p:nvPr/>
        </p:nvCxnSpPr>
        <p:spPr>
          <a:xfrm>
            <a:off x="7072563" y="5967825"/>
            <a:ext cx="424800" cy="0"/>
          </a:xfrm>
          <a:prstGeom prst="straightConnector1">
            <a:avLst/>
          </a:prstGeom>
          <a:noFill/>
          <a:ln w="19050" cap="flat" cmpd="sng">
            <a:solidFill>
              <a:schemeClr val="dk2"/>
            </a:solidFill>
            <a:prstDash val="solid"/>
            <a:round/>
            <a:headEnd type="none" w="sm" len="sm"/>
            <a:tailEnd type="triangle" w="med" len="med"/>
          </a:ln>
        </p:spPr>
      </p:cxnSp>
      <p:cxnSp>
        <p:nvCxnSpPr>
          <p:cNvPr id="378" name="Google Shape;378;g125673bcdc5_2_6"/>
          <p:cNvCxnSpPr/>
          <p:nvPr/>
        </p:nvCxnSpPr>
        <p:spPr>
          <a:xfrm>
            <a:off x="8533038" y="5925200"/>
            <a:ext cx="424800" cy="0"/>
          </a:xfrm>
          <a:prstGeom prst="straightConnector1">
            <a:avLst/>
          </a:prstGeom>
          <a:noFill/>
          <a:ln w="19050" cap="flat" cmpd="sng">
            <a:solidFill>
              <a:schemeClr val="dk2"/>
            </a:solidFill>
            <a:prstDash val="solid"/>
            <a:round/>
            <a:headEnd type="none" w="sm" len="sm"/>
            <a:tailEnd type="triangle" w="med" len="med"/>
          </a:ln>
        </p:spPr>
      </p:cxnSp>
      <p:cxnSp>
        <p:nvCxnSpPr>
          <p:cNvPr id="379" name="Google Shape;379;g125673bcdc5_2_6"/>
          <p:cNvCxnSpPr/>
          <p:nvPr/>
        </p:nvCxnSpPr>
        <p:spPr>
          <a:xfrm>
            <a:off x="10006413" y="5849500"/>
            <a:ext cx="424800" cy="0"/>
          </a:xfrm>
          <a:prstGeom prst="straightConnector1">
            <a:avLst/>
          </a:prstGeom>
          <a:noFill/>
          <a:ln w="19050" cap="flat" cmpd="sng">
            <a:solidFill>
              <a:schemeClr val="dk2"/>
            </a:solidFill>
            <a:prstDash val="solid"/>
            <a:round/>
            <a:headEnd type="none" w="sm" len="sm"/>
            <a:tailEnd type="triangle" w="med" len="med"/>
          </a:ln>
        </p:spPr>
      </p:cxnSp>
      <p:cxnSp>
        <p:nvCxnSpPr>
          <p:cNvPr id="380" name="Google Shape;380;g125673bcdc5_2_6"/>
          <p:cNvCxnSpPr/>
          <p:nvPr/>
        </p:nvCxnSpPr>
        <p:spPr>
          <a:xfrm>
            <a:off x="11407563" y="5925200"/>
            <a:ext cx="424800" cy="0"/>
          </a:xfrm>
          <a:prstGeom prst="straightConnector1">
            <a:avLst/>
          </a:prstGeom>
          <a:noFill/>
          <a:ln w="19050" cap="flat" cmpd="sng">
            <a:solidFill>
              <a:schemeClr val="dk2"/>
            </a:solidFill>
            <a:prstDash val="solid"/>
            <a:round/>
            <a:headEnd type="none" w="sm" len="sm"/>
            <a:tailEnd type="triangle" w="med" len="med"/>
          </a:ln>
        </p:spPr>
      </p:cxn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125673bcdc5_2_0"/>
          <p:cNvSpPr txBox="1"/>
          <p:nvPr/>
        </p:nvSpPr>
        <p:spPr>
          <a:xfrm>
            <a:off x="1758400" y="533725"/>
            <a:ext cx="83724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500" b="1" i="0" u="none" strike="noStrike" cap="none">
                <a:solidFill>
                  <a:srgbClr val="000000"/>
                </a:solidFill>
                <a:latin typeface="Arial"/>
                <a:ea typeface="Arial"/>
                <a:cs typeface="Arial"/>
                <a:sym typeface="Arial"/>
              </a:rPr>
              <a:t>10 Points to Remember</a:t>
            </a:r>
            <a:r>
              <a:rPr lang="en-US" sz="4300" b="1" i="0" u="none" strike="noStrike" cap="none">
                <a:solidFill>
                  <a:srgbClr val="000000"/>
                </a:solidFill>
                <a:latin typeface="Libre Baskerville"/>
                <a:ea typeface="Libre Baskerville"/>
                <a:cs typeface="Libre Baskerville"/>
                <a:sym typeface="Libre Baskerville"/>
              </a:rPr>
              <a:t> </a:t>
            </a:r>
            <a:endParaRPr sz="4300" b="1"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5100"/>
              <a:buFont typeface="Arial"/>
              <a:buNone/>
            </a:pPr>
            <a:endParaRPr sz="5100" b="1" i="0" u="none" strike="noStrike" cap="none">
              <a:solidFill>
                <a:srgbClr val="000000"/>
              </a:solidFill>
              <a:latin typeface="Calibri"/>
              <a:ea typeface="Calibri"/>
              <a:cs typeface="Calibri"/>
              <a:sym typeface="Calibri"/>
            </a:endParaRPr>
          </a:p>
        </p:txBody>
      </p:sp>
      <p:sp>
        <p:nvSpPr>
          <p:cNvPr id="387" name="Google Shape;387;g125673bcdc5_2_0"/>
          <p:cNvSpPr txBox="1"/>
          <p:nvPr/>
        </p:nvSpPr>
        <p:spPr>
          <a:xfrm>
            <a:off x="1365375" y="1785850"/>
            <a:ext cx="9241500" cy="4696200"/>
          </a:xfrm>
          <a:prstGeom prst="rect">
            <a:avLst/>
          </a:prstGeom>
          <a:noFill/>
          <a:ln>
            <a:noFill/>
          </a:ln>
        </p:spPr>
        <p:txBody>
          <a:bodyPr spcFirstLastPara="1" wrap="square" lIns="91425" tIns="91425" rIns="91425" bIns="91425" anchor="t" anchorCtr="0">
            <a:spAutoFit/>
          </a:bodyPr>
          <a:lstStyle/>
          <a:p>
            <a:pPr marL="0" marR="0" lvl="0" indent="0" algn="l" rtl="0">
              <a:lnSpc>
                <a:spcPct val="107916"/>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 </a:t>
            </a:r>
            <a:r>
              <a:rPr lang="en-US" sz="1700" b="1" i="0" u="none" strike="noStrike" cap="none">
                <a:solidFill>
                  <a:schemeClr val="dk1"/>
                </a:solidFill>
                <a:latin typeface="Arial"/>
                <a:ea typeface="Arial"/>
                <a:cs typeface="Arial"/>
                <a:sym typeface="Arial"/>
              </a:rPr>
              <a:t>  Our state-of-the-art optical lab has been recycling 100% of its plastic lens waste since 2010.</a:t>
            </a:r>
            <a:r>
              <a:rPr lang="en-US" sz="1700" b="0" i="0" u="none" strike="noStrike" cap="none">
                <a:solidFill>
                  <a:schemeClr val="dk1"/>
                </a:solidFill>
                <a:latin typeface="Arial"/>
                <a:ea typeface="Arial"/>
                <a:cs typeface="Arial"/>
                <a:sym typeface="Arial"/>
              </a:rPr>
              <a:t> To date, we have recycled </a:t>
            </a:r>
            <a:r>
              <a:rPr lang="en-US" sz="1700" b="0" i="0" u="none" strike="noStrike" cap="none">
                <a:solidFill>
                  <a:schemeClr val="dk1"/>
                </a:solidFill>
                <a:highlight>
                  <a:schemeClr val="lt1"/>
                </a:highlight>
                <a:latin typeface="Arial"/>
                <a:ea typeface="Arial"/>
                <a:cs typeface="Arial"/>
                <a:sym typeface="Arial"/>
              </a:rPr>
              <a:t>271,250 pounds of plastic shavings</a:t>
            </a:r>
            <a:endParaRPr sz="1700" b="0" i="0" u="none" strike="noStrike" cap="none">
              <a:solidFill>
                <a:schemeClr val="dk1"/>
              </a:solidFill>
              <a:latin typeface="Arial"/>
              <a:ea typeface="Arial"/>
              <a:cs typeface="Arial"/>
              <a:sym typeface="Arial"/>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2.   </a:t>
            </a:r>
            <a:r>
              <a:rPr lang="en-US" sz="1700" b="1" i="0" u="none" strike="noStrike" cap="none">
                <a:solidFill>
                  <a:schemeClr val="dk1"/>
                </a:solidFill>
                <a:latin typeface="Arial"/>
                <a:ea typeface="Arial"/>
                <a:cs typeface="Arial"/>
                <a:sym typeface="Arial"/>
              </a:rPr>
              <a:t>We recycle broken or damaged frames and lenses.</a:t>
            </a:r>
            <a:r>
              <a:rPr lang="en-US" sz="1700" b="0" i="0" u="none" strike="noStrike" cap="none">
                <a:solidFill>
                  <a:schemeClr val="dk1"/>
                </a:solidFill>
                <a:latin typeface="Arial"/>
                <a:ea typeface="Arial"/>
                <a:cs typeface="Arial"/>
                <a:sym typeface="Arial"/>
              </a:rPr>
              <a:t> We have prevented approx. 39,000 lbs of frames and 15,000 lbs of lenses from entering a landfill.</a:t>
            </a:r>
            <a:endParaRPr sz="1700" b="0" i="0" u="none" strike="noStrike" cap="none">
              <a:solidFill>
                <a:schemeClr val="dk1"/>
              </a:solidFill>
              <a:latin typeface="Arial"/>
              <a:ea typeface="Arial"/>
              <a:cs typeface="Arial"/>
              <a:sym typeface="Arial"/>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3.   </a:t>
            </a:r>
            <a:r>
              <a:rPr lang="en-US" sz="1700" b="1" i="0" u="none" strike="noStrike" cap="none">
                <a:solidFill>
                  <a:schemeClr val="dk1"/>
                </a:solidFill>
                <a:latin typeface="Arial"/>
                <a:ea typeface="Arial"/>
                <a:cs typeface="Arial"/>
                <a:sym typeface="Arial"/>
              </a:rPr>
              <a:t>We have been recycling cardboard, mixed paper, acrylic display cases and other recyclables since 2014.</a:t>
            </a:r>
            <a:r>
              <a:rPr lang="en-US" sz="1700" b="0" i="0" u="none" strike="noStrike" cap="none">
                <a:solidFill>
                  <a:schemeClr val="dk1"/>
                </a:solidFill>
                <a:latin typeface="Arial"/>
                <a:ea typeface="Arial"/>
                <a:cs typeface="Arial"/>
                <a:sym typeface="Arial"/>
              </a:rPr>
              <a:t> To date, we have saved the equivalent of 18,115 trees, 7,458,944 gallons of water, and lowered our carbon footprint by 1066 tons of CO2.</a:t>
            </a:r>
            <a:endParaRPr sz="1700" b="0" i="0" u="none" strike="noStrike" cap="none">
              <a:solidFill>
                <a:schemeClr val="dk1"/>
              </a:solidFill>
              <a:latin typeface="Arial"/>
              <a:ea typeface="Arial"/>
              <a:cs typeface="Arial"/>
              <a:sym typeface="Arial"/>
            </a:endParaRPr>
          </a:p>
          <a:p>
            <a:pPr marL="0" marR="0" lvl="0" indent="0" algn="l" rtl="0">
              <a:lnSpc>
                <a:spcPct val="107916"/>
              </a:lnSpc>
              <a:spcBef>
                <a:spcPts val="0"/>
              </a:spcBef>
              <a:spcAft>
                <a:spcPts val="0"/>
              </a:spcAft>
              <a:buClr>
                <a:srgbClr val="000000"/>
              </a:buClr>
              <a:buSzPts val="2100"/>
              <a:buFont typeface="Arial"/>
              <a:buNone/>
            </a:pPr>
            <a:r>
              <a:rPr lang="en-US" sz="2100" b="1" i="0" u="none" strike="noStrike" cap="none">
                <a:solidFill>
                  <a:schemeClr val="dk1"/>
                </a:solidFill>
                <a:latin typeface="Arial"/>
                <a:ea typeface="Arial"/>
                <a:cs typeface="Arial"/>
                <a:sym typeface="Arial"/>
              </a:rPr>
              <a:t>4.   </a:t>
            </a:r>
            <a:r>
              <a:rPr lang="en-US" sz="1700" b="1" i="0" u="none" strike="noStrike" cap="none">
                <a:solidFill>
                  <a:schemeClr val="dk1"/>
                </a:solidFill>
                <a:latin typeface="Arial"/>
                <a:ea typeface="Arial"/>
                <a:cs typeface="Arial"/>
                <a:sym typeface="Arial"/>
              </a:rPr>
              <a:t>Maui Jim launched its first Go Green Initiative in 2008 with the goal of creating paperless office systems, adding  a paperless HR system in 2014</a:t>
            </a:r>
            <a:r>
              <a:rPr lang="en-US" sz="1700" b="0" i="0" u="none" strike="noStrike" cap="none">
                <a:solidFill>
                  <a:schemeClr val="dk1"/>
                </a:solidFill>
                <a:latin typeface="Arial"/>
                <a:ea typeface="Arial"/>
                <a:cs typeface="Arial"/>
                <a:sym typeface="Arial"/>
              </a:rPr>
              <a:t>. </a:t>
            </a:r>
            <a:endParaRPr sz="1700" b="0" i="0" u="none" strike="noStrike" cap="none">
              <a:solidFill>
                <a:schemeClr val="dk1"/>
              </a:solidFill>
              <a:latin typeface="Arial"/>
              <a:ea typeface="Arial"/>
              <a:cs typeface="Arial"/>
              <a:sym typeface="Arial"/>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5.    </a:t>
            </a:r>
            <a:r>
              <a:rPr lang="en-US" sz="1700" b="1" i="0" u="none" strike="noStrike" cap="none">
                <a:solidFill>
                  <a:schemeClr val="dk1"/>
                </a:solidFill>
                <a:latin typeface="Arial"/>
                <a:ea typeface="Arial"/>
                <a:cs typeface="Arial"/>
                <a:sym typeface="Arial"/>
              </a:rPr>
              <a:t>Maui Jim is 100% committed to using less paper. We no longer produce large quantities of our catalogs, sell sheets, price lists, training guides and other printed materials. </a:t>
            </a:r>
            <a:r>
              <a:rPr lang="en-US" sz="1700" b="0" i="0" u="none" strike="noStrike" cap="none">
                <a:solidFill>
                  <a:schemeClr val="dk1"/>
                </a:solidFill>
                <a:latin typeface="Arial"/>
                <a:ea typeface="Arial"/>
                <a:cs typeface="Arial"/>
                <a:sym typeface="Arial"/>
              </a:rPr>
              <a:t>We do print, but only if requested. </a:t>
            </a:r>
            <a:endParaRPr sz="1700" b="0" i="0" u="none" strike="noStrike" cap="none">
              <a:solidFill>
                <a:schemeClr val="dk1"/>
              </a:solidFill>
              <a:latin typeface="Arial"/>
              <a:ea typeface="Arial"/>
              <a:cs typeface="Arial"/>
              <a:sym typeface="Arial"/>
            </a:endParaRPr>
          </a:p>
          <a:p>
            <a:pPr marL="0" marR="0" lvl="0" indent="0" algn="l" rtl="0">
              <a:lnSpc>
                <a:spcPct val="107916"/>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a:p>
            <a:pPr marL="0" marR="0" lvl="0" indent="0" algn="ctr" rtl="0">
              <a:lnSpc>
                <a:spcPct val="107916"/>
              </a:lnSpc>
              <a:spcBef>
                <a:spcPts val="0"/>
              </a:spcBef>
              <a:spcAft>
                <a:spcPts val="0"/>
              </a:spcAft>
              <a:buClr>
                <a:srgbClr val="000000"/>
              </a:buClr>
              <a:buSzPts val="1900"/>
              <a:buFont typeface="Arial"/>
              <a:buNone/>
            </a:pPr>
            <a:r>
              <a:rPr lang="en-US" sz="1900" b="0" i="1" u="none" strike="noStrike" cap="none">
                <a:solidFill>
                  <a:schemeClr val="dk1"/>
                </a:solidFill>
                <a:latin typeface="Calibri"/>
                <a:ea typeface="Calibri"/>
                <a:cs typeface="Calibri"/>
                <a:sym typeface="Calibri"/>
              </a:rPr>
              <a:t>    -    </a:t>
            </a:r>
            <a:r>
              <a:rPr lang="en-US" sz="1700" b="0" i="1" u="none" strike="noStrike" cap="none">
                <a:solidFill>
                  <a:schemeClr val="dk1"/>
                </a:solidFill>
                <a:latin typeface="Arial"/>
                <a:ea typeface="Arial"/>
                <a:cs typeface="Arial"/>
                <a:sym typeface="Arial"/>
              </a:rPr>
              <a:t>m</a:t>
            </a:r>
            <a:r>
              <a:rPr lang="en-US" sz="1900" b="0" i="1" u="none" strike="noStrike" cap="none">
                <a:solidFill>
                  <a:schemeClr val="dk1"/>
                </a:solidFill>
                <a:latin typeface="Calibri"/>
                <a:ea typeface="Calibri"/>
                <a:cs typeface="Calibri"/>
                <a:sym typeface="Calibri"/>
              </a:rPr>
              <a:t>ore     - </a:t>
            </a:r>
            <a:endParaRPr sz="1900" b="0" i="1"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21eb926805_0_194"/>
          <p:cNvSpPr txBox="1"/>
          <p:nvPr/>
        </p:nvSpPr>
        <p:spPr>
          <a:xfrm>
            <a:off x="1796200" y="1362525"/>
            <a:ext cx="9119100" cy="5223900"/>
          </a:xfrm>
          <a:prstGeom prst="rect">
            <a:avLst/>
          </a:prstGeom>
          <a:noFill/>
          <a:ln>
            <a:noFill/>
          </a:ln>
        </p:spPr>
        <p:txBody>
          <a:bodyPr spcFirstLastPara="1" wrap="square" lIns="91425" tIns="91425" rIns="91425" bIns="91425" anchor="t" anchorCtr="0">
            <a:spAutoFit/>
          </a:bodyPr>
          <a:lstStyle/>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6.    </a:t>
            </a:r>
            <a:r>
              <a:rPr lang="en-US" sz="1700" b="1" i="0" u="none" strike="noStrike" cap="none">
                <a:solidFill>
                  <a:schemeClr val="dk1"/>
                </a:solidFill>
                <a:latin typeface="Arial"/>
                <a:ea typeface="Arial"/>
                <a:cs typeface="Arial"/>
                <a:sym typeface="Arial"/>
              </a:rPr>
              <a:t>We introduced flat tri-fold eyeglass cases in 2019 to replace existing clamshell and sport zipper cases. This lowers waste, and the amount of material and packaging we use and reduces our shipping weight and carbon footprint.</a:t>
            </a:r>
            <a:r>
              <a:rPr lang="en-US" sz="1700" b="0" i="0" u="none" strike="noStrike" cap="none">
                <a:solidFill>
                  <a:schemeClr val="dk1"/>
                </a:solidFill>
                <a:latin typeface="Arial"/>
                <a:ea typeface="Arial"/>
                <a:cs typeface="Arial"/>
                <a:sym typeface="Arial"/>
              </a:rPr>
              <a:t> </a:t>
            </a:r>
            <a:endParaRPr sz="1700" b="0" i="0" u="none" strike="noStrike" cap="none">
              <a:solidFill>
                <a:schemeClr val="dk1"/>
              </a:solidFill>
              <a:latin typeface="Arial"/>
              <a:ea typeface="Arial"/>
              <a:cs typeface="Arial"/>
              <a:sym typeface="Arial"/>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7.   </a:t>
            </a:r>
            <a:r>
              <a:rPr lang="en-US" sz="1700" b="1" i="0" u="none" strike="noStrike" cap="none">
                <a:solidFill>
                  <a:schemeClr val="dk1"/>
                </a:solidFill>
                <a:latin typeface="Arial"/>
                <a:ea typeface="Arial"/>
                <a:cs typeface="Arial"/>
                <a:sym typeface="Arial"/>
              </a:rPr>
              <a:t> Our customer service and repair department is the largest division in our company.</a:t>
            </a:r>
            <a:r>
              <a:rPr lang="en-US" sz="1700" b="0" i="0" u="none" strike="noStrike" cap="none">
                <a:solidFill>
                  <a:schemeClr val="dk1"/>
                </a:solidFill>
                <a:latin typeface="Arial"/>
                <a:ea typeface="Arial"/>
                <a:cs typeface="Arial"/>
                <a:sym typeface="Arial"/>
              </a:rPr>
              <a:t> </a:t>
            </a:r>
            <a:r>
              <a:rPr lang="en-US" sz="1700" b="1" i="0" u="none" strike="noStrike" cap="none">
                <a:solidFill>
                  <a:schemeClr val="dk1"/>
                </a:solidFill>
                <a:latin typeface="Arial"/>
                <a:ea typeface="Arial"/>
                <a:cs typeface="Arial"/>
                <a:sym typeface="Arial"/>
              </a:rPr>
              <a:t>Why? Because we are committed to repairing damaged eyewear for our customers, so it doesn’t go to landfill.</a:t>
            </a:r>
            <a:r>
              <a:rPr lang="en-US" sz="1700" b="0" i="0" u="none" strike="noStrike" cap="none">
                <a:solidFill>
                  <a:schemeClr val="dk1"/>
                </a:solidFill>
                <a:latin typeface="Arial"/>
                <a:ea typeface="Arial"/>
                <a:cs typeface="Arial"/>
                <a:sym typeface="Arial"/>
              </a:rPr>
              <a:t> </a:t>
            </a:r>
            <a:r>
              <a:rPr lang="en-US" sz="1700">
                <a:solidFill>
                  <a:schemeClr val="dk1"/>
                </a:solidFill>
              </a:rPr>
              <a:t> </a:t>
            </a:r>
            <a:r>
              <a:rPr lang="en-US" sz="1700" b="0" i="0" u="none" strike="noStrike" cap="none">
                <a:solidFill>
                  <a:schemeClr val="dk1"/>
                </a:solidFill>
                <a:latin typeface="Arial"/>
                <a:ea typeface="Arial"/>
                <a:cs typeface="Arial"/>
                <a:sym typeface="Arial"/>
              </a:rPr>
              <a:t>We repair all of our eyewear with Aloha, employing 55 dedicated repair techs to service broken sunglasses in an industry-leading turn time of 3-5 business days.</a:t>
            </a:r>
            <a:r>
              <a:rPr lang="en-US" sz="1700">
                <a:solidFill>
                  <a:schemeClr val="dk1"/>
                </a:solidFill>
              </a:rPr>
              <a:t> </a:t>
            </a:r>
            <a:r>
              <a:rPr lang="en-US" sz="1700" b="0" i="0" u="none" strike="noStrike" cap="none">
                <a:solidFill>
                  <a:schemeClr val="dk1"/>
                </a:solidFill>
                <a:latin typeface="Arial"/>
                <a:ea typeface="Arial"/>
                <a:cs typeface="Arial"/>
                <a:sym typeface="Arial"/>
              </a:rPr>
              <a:t> We replace nose pads and temples for free, and replace damaged frames and lenses for a fraction of the cost of a new pair.  </a:t>
            </a:r>
            <a:endParaRPr sz="1700" b="1" i="1"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8.    </a:t>
            </a:r>
            <a:r>
              <a:rPr lang="en-US" sz="1700" b="0" i="0" u="none" strike="noStrike" cap="none">
                <a:solidFill>
                  <a:schemeClr val="dk1"/>
                </a:solidFill>
                <a:latin typeface="Calibri"/>
                <a:ea typeface="Calibri"/>
                <a:cs typeface="Calibri"/>
                <a:sym typeface="Calibri"/>
              </a:rPr>
              <a:t> </a:t>
            </a:r>
            <a:r>
              <a:rPr lang="en-US" sz="1700" b="0" i="0" u="none" strike="noStrike" cap="none">
                <a:solidFill>
                  <a:schemeClr val="dk1"/>
                </a:solidFill>
                <a:latin typeface="Arial"/>
                <a:ea typeface="Arial"/>
                <a:cs typeface="Arial"/>
                <a:sym typeface="Arial"/>
              </a:rPr>
              <a:t>Over the past 15 years, Maui Jim has donated over </a:t>
            </a:r>
            <a:r>
              <a:rPr lang="en-US" sz="1700" b="1" i="0" u="none" strike="noStrike" cap="none">
                <a:solidFill>
                  <a:schemeClr val="dk1"/>
                </a:solidFill>
                <a:latin typeface="Arial"/>
                <a:ea typeface="Arial"/>
                <a:cs typeface="Arial"/>
                <a:sym typeface="Arial"/>
              </a:rPr>
              <a:t>$35M in cash and product to various local and global organizations.</a:t>
            </a:r>
            <a:endParaRPr sz="17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9.    </a:t>
            </a:r>
            <a:r>
              <a:rPr lang="en-US" sz="1700" b="1" i="0" u="none" strike="noStrike" cap="none">
                <a:solidFill>
                  <a:schemeClr val="dk1"/>
                </a:solidFill>
                <a:latin typeface="Arial"/>
                <a:ea typeface="Arial"/>
                <a:cs typeface="Arial"/>
                <a:sym typeface="Arial"/>
              </a:rPr>
              <a:t>We have a matching gifts program, so employee donations to charitable organizations are matched dollar for dollar,</a:t>
            </a:r>
            <a:r>
              <a:rPr lang="en-US" sz="1700" b="0" i="0" u="none" strike="noStrike" cap="none">
                <a:solidFill>
                  <a:schemeClr val="dk1"/>
                </a:solidFill>
                <a:latin typeface="Arial"/>
                <a:ea typeface="Arial"/>
                <a:cs typeface="Arial"/>
                <a:sym typeface="Arial"/>
              </a:rPr>
              <a:t> totaling over </a:t>
            </a:r>
            <a:r>
              <a:rPr lang="en-US" sz="1700">
                <a:solidFill>
                  <a:schemeClr val="dk1"/>
                </a:solidFill>
              </a:rPr>
              <a:t>half a million </a:t>
            </a:r>
            <a:r>
              <a:rPr lang="en-US" sz="1700" b="0" i="0" u="none" strike="noStrike" cap="none">
                <a:solidFill>
                  <a:schemeClr val="dk1"/>
                </a:solidFill>
                <a:latin typeface="Arial"/>
                <a:ea typeface="Arial"/>
                <a:cs typeface="Arial"/>
                <a:sym typeface="Arial"/>
              </a:rPr>
              <a:t>dollars since 2016.</a:t>
            </a:r>
            <a:endParaRPr sz="1700" b="0" i="0"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10. </a:t>
            </a:r>
            <a:r>
              <a:rPr lang="en-US" sz="1700" b="0" i="0" u="none" strike="noStrike" cap="none">
                <a:solidFill>
                  <a:schemeClr val="dk1"/>
                </a:solidFill>
                <a:latin typeface="Arial"/>
                <a:ea typeface="Arial"/>
                <a:cs typeface="Arial"/>
                <a:sym typeface="Arial"/>
              </a:rPr>
              <a:t>  As part of our Aloha spirit, </a:t>
            </a:r>
            <a:r>
              <a:rPr lang="en-US" sz="1700" b="1" i="0" u="none" strike="noStrike" cap="none">
                <a:solidFill>
                  <a:schemeClr val="dk1"/>
                </a:solidFill>
                <a:latin typeface="Arial"/>
                <a:ea typeface="Arial"/>
                <a:cs typeface="Arial"/>
                <a:sym typeface="Arial"/>
              </a:rPr>
              <a:t>we create an environment of collaboration and communication </a:t>
            </a:r>
            <a:r>
              <a:rPr lang="en-US" sz="1700" b="0" i="0" u="none" strike="noStrike" cap="none">
                <a:solidFill>
                  <a:schemeClr val="dk1"/>
                </a:solidFill>
                <a:latin typeface="Arial"/>
                <a:ea typeface="Arial"/>
                <a:cs typeface="Arial"/>
                <a:sym typeface="Arial"/>
              </a:rPr>
              <a:t>in our global workplaces and beyond.</a:t>
            </a:r>
            <a:endParaRPr sz="1700" b="0" i="0" u="none" strike="noStrike" cap="none">
              <a:solidFill>
                <a:schemeClr val="dk1"/>
              </a:solidFill>
              <a:latin typeface="Calibri"/>
              <a:ea typeface="Calibri"/>
              <a:cs typeface="Calibri"/>
              <a:sym typeface="Calibri"/>
            </a:endParaRPr>
          </a:p>
          <a:p>
            <a:pPr marL="0" marR="0" lvl="0" indent="0" algn="l" rtl="0">
              <a:lnSpc>
                <a:spcPct val="107916"/>
              </a:lnSpc>
              <a:spcBef>
                <a:spcPts val="80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0" algn="l" rtl="0">
              <a:lnSpc>
                <a:spcPct val="107916"/>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sp>
        <p:nvSpPr>
          <p:cNvPr id="394" name="Google Shape;394;g121eb926805_0_194"/>
          <p:cNvSpPr txBox="1"/>
          <p:nvPr/>
        </p:nvSpPr>
        <p:spPr>
          <a:xfrm>
            <a:off x="726675" y="439025"/>
            <a:ext cx="110667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rgbClr val="000000"/>
                </a:solidFill>
                <a:latin typeface="Arial"/>
                <a:ea typeface="Arial"/>
                <a:cs typeface="Arial"/>
                <a:sym typeface="Arial"/>
              </a:rPr>
              <a:t>10 Points to Remember  </a:t>
            </a:r>
            <a:r>
              <a:rPr lang="en-US" sz="3600" b="1" i="1" u="none" strike="noStrike" cap="none">
                <a:solidFill>
                  <a:srgbClr val="000000"/>
                </a:solidFill>
                <a:latin typeface="Arial"/>
                <a:ea typeface="Arial"/>
                <a:cs typeface="Arial"/>
                <a:sym typeface="Arial"/>
              </a:rPr>
              <a:t>(continued)</a:t>
            </a:r>
            <a:r>
              <a:rPr lang="en-US" sz="4500" b="1" i="0" u="none" strike="noStrike" cap="none">
                <a:solidFill>
                  <a:srgbClr val="000000"/>
                </a:solidFill>
                <a:latin typeface="Arial"/>
                <a:ea typeface="Arial"/>
                <a:cs typeface="Arial"/>
                <a:sym typeface="Arial"/>
              </a:rPr>
              <a:t> </a:t>
            </a:r>
            <a:endParaRPr sz="4500" b="1"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11b3de2ef61_4_0"/>
          <p:cNvSpPr txBox="1"/>
          <p:nvPr/>
        </p:nvSpPr>
        <p:spPr>
          <a:xfrm>
            <a:off x="1755450" y="2004425"/>
            <a:ext cx="9008700" cy="4956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a:latin typeface="Libre Baskerville"/>
                <a:ea typeface="Libre Baskerville"/>
                <a:cs typeface="Libre Baskerville"/>
                <a:sym typeface="Libre Baskerville"/>
              </a:rPr>
              <a:t>For more information about Maui Jim’s Corporate Responsibility and Sustainability Programs, </a:t>
            </a:r>
            <a:endParaRPr sz="2300" b="1">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r>
              <a:rPr lang="en-US" sz="2300" b="1">
                <a:latin typeface="Libre Baskerville"/>
                <a:ea typeface="Libre Baskerville"/>
                <a:cs typeface="Libre Baskerville"/>
                <a:sym typeface="Libre Baskerville"/>
              </a:rPr>
              <a:t>please contact:</a:t>
            </a:r>
            <a:endParaRPr sz="2300" b="1">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300"/>
              <a:buFont typeface="Arial"/>
              <a:buNone/>
            </a:pPr>
            <a:r>
              <a:rPr lang="en-US" sz="1800" b="1">
                <a:latin typeface="Libre Baskerville"/>
                <a:ea typeface="Libre Baskerville"/>
                <a:cs typeface="Libre Baskerville"/>
                <a:sym typeface="Libre Baskerville"/>
              </a:rPr>
              <a:t>Corporate Product Donations: [insert email]</a:t>
            </a:r>
            <a:endParaRPr sz="1800" b="1">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300"/>
              <a:buFont typeface="Arial"/>
              <a:buNone/>
            </a:pPr>
            <a:r>
              <a:rPr lang="en-US" sz="1800" b="1">
                <a:latin typeface="Libre Baskerville"/>
                <a:ea typeface="Libre Baskerville"/>
                <a:cs typeface="Libre Baskerville"/>
                <a:sym typeface="Libre Baskerville"/>
              </a:rPr>
              <a:t>Customer Care Center: </a:t>
            </a:r>
            <a:r>
              <a:rPr lang="en-US" sz="1800" b="1">
                <a:solidFill>
                  <a:schemeClr val="dk1"/>
                </a:solidFill>
                <a:latin typeface="Libre Baskerville"/>
                <a:ea typeface="Libre Baskerville"/>
                <a:cs typeface="Libre Baskerville"/>
                <a:sym typeface="Libre Baskerville"/>
              </a:rPr>
              <a:t> [insert email]</a:t>
            </a:r>
            <a:endParaRPr sz="1800" b="1">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300"/>
              <a:buFont typeface="Arial"/>
              <a:buNone/>
            </a:pPr>
            <a:r>
              <a:rPr lang="en-US" sz="1800" b="1">
                <a:latin typeface="Libre Baskerville"/>
                <a:ea typeface="Libre Baskerville"/>
                <a:cs typeface="Libre Baskerville"/>
                <a:sym typeface="Libre Baskerville"/>
              </a:rPr>
              <a:t>Public Relations: </a:t>
            </a:r>
            <a:r>
              <a:rPr lang="en-US" sz="1800" b="1">
                <a:solidFill>
                  <a:schemeClr val="dk1"/>
                </a:solidFill>
                <a:latin typeface="Libre Baskerville"/>
                <a:ea typeface="Libre Baskerville"/>
                <a:cs typeface="Libre Baskerville"/>
                <a:sym typeface="Libre Baskerville"/>
              </a:rPr>
              <a:t> [insert email]</a:t>
            </a:r>
            <a:endParaRPr sz="1800" b="1">
              <a:solidFill>
                <a:schemeClr val="dk1"/>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300"/>
              <a:buFont typeface="Arial"/>
              <a:buNone/>
            </a:pPr>
            <a:endParaRPr sz="1800" b="1">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300"/>
              <a:buFont typeface="Arial"/>
              <a:buNone/>
            </a:pPr>
            <a:endParaRPr sz="1800" b="1">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300"/>
              <a:buFont typeface="Arial"/>
              <a:buNone/>
            </a:pPr>
            <a:r>
              <a:rPr lang="en-US" sz="1800" b="1">
                <a:latin typeface="Libre Baskerville"/>
                <a:ea typeface="Libre Baskerville"/>
                <a:cs typeface="Libre Baskerville"/>
                <a:sym typeface="Libre Baskerville"/>
              </a:rPr>
              <a:t>For general inquiries: </a:t>
            </a:r>
            <a:r>
              <a:rPr lang="en-US" sz="1800" b="1">
                <a:solidFill>
                  <a:schemeClr val="dk1"/>
                </a:solidFill>
                <a:latin typeface="Libre Baskerville"/>
                <a:ea typeface="Libre Baskerville"/>
                <a:cs typeface="Libre Baskerville"/>
                <a:sym typeface="Libre Baskerville"/>
              </a:rPr>
              <a:t> [insert email]</a:t>
            </a:r>
            <a:endParaRPr sz="1800" b="1">
              <a:solidFill>
                <a:schemeClr val="dk1"/>
              </a:solidFill>
              <a:latin typeface="Libre Baskerville"/>
              <a:ea typeface="Libre Baskerville"/>
              <a:cs typeface="Libre Baskerville"/>
              <a:sym typeface="Libre Baskerville"/>
            </a:endParaRPr>
          </a:p>
          <a:p>
            <a:pPr marL="0" marR="0" lvl="0" indent="0" algn="l" rtl="0">
              <a:lnSpc>
                <a:spcPct val="100000"/>
              </a:lnSpc>
              <a:spcBef>
                <a:spcPts val="0"/>
              </a:spcBef>
              <a:spcAft>
                <a:spcPts val="0"/>
              </a:spcAft>
              <a:buClr>
                <a:srgbClr val="000000"/>
              </a:buClr>
              <a:buSzPts val="2300"/>
              <a:buFont typeface="Arial"/>
              <a:buNone/>
            </a:pPr>
            <a:endParaRPr sz="1800" b="1">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a:latin typeface="Libre Baskerville"/>
              <a:ea typeface="Libre Baskerville"/>
              <a:cs typeface="Libre Baskerville"/>
              <a:sym typeface="Libre Baskervill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2657962509_0_12"/>
          <p:cNvSpPr txBox="1"/>
          <p:nvPr/>
        </p:nvSpPr>
        <p:spPr>
          <a:xfrm>
            <a:off x="2203700" y="2327125"/>
            <a:ext cx="9008700" cy="3016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Libre Baskerville"/>
                <a:ea typeface="Libre Baskerville"/>
                <a:cs typeface="Libre Baskerville"/>
                <a:sym typeface="Libre Baskerville"/>
              </a:rPr>
              <a:t>Thank you for the opportunity to work with you on this wonderful project. </a:t>
            </a:r>
            <a:endParaRPr sz="2300" b="1"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Libre Baskerville"/>
                <a:ea typeface="Libre Baskerville"/>
                <a:cs typeface="Libre Baskerville"/>
                <a:sym typeface="Libre Baskerville"/>
              </a:rPr>
              <a:t>Mahalo, Leslie and Sally</a:t>
            </a:r>
            <a:endParaRPr sz="2300" b="1" i="0" u="none" strike="noStrike" cap="none">
              <a:solidFill>
                <a:srgbClr val="000000"/>
              </a:solidFill>
              <a:latin typeface="Libre Baskerville"/>
              <a:ea typeface="Libre Baskerville"/>
              <a:cs typeface="Libre Baskerville"/>
              <a:sym typeface="Libre Baskervill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txBox="1">
            <a:spLocks noGrp="1"/>
          </p:cNvSpPr>
          <p:nvPr>
            <p:ph type="title"/>
          </p:nvPr>
        </p:nvSpPr>
        <p:spPr>
          <a:xfrm>
            <a:off x="494482" y="578738"/>
            <a:ext cx="11262900" cy="824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Calibri"/>
              <a:buNone/>
            </a:pPr>
            <a:r>
              <a:rPr lang="en-US" sz="5000">
                <a:solidFill>
                  <a:schemeClr val="accent3"/>
                </a:solidFill>
                <a:latin typeface="Arial"/>
                <a:ea typeface="Arial"/>
                <a:cs typeface="Arial"/>
                <a:sym typeface="Arial"/>
              </a:rPr>
              <a:t>The Pillars of Maui Jim CSR</a:t>
            </a:r>
            <a:endParaRPr sz="5000">
              <a:solidFill>
                <a:schemeClr val="accent3"/>
              </a:solidFill>
              <a:latin typeface="Arial"/>
              <a:ea typeface="Arial"/>
              <a:cs typeface="Arial"/>
              <a:sym typeface="Arial"/>
            </a:endParaRPr>
          </a:p>
        </p:txBody>
      </p:sp>
      <p:pic>
        <p:nvPicPr>
          <p:cNvPr id="198" name="Google Shape;198;p11"/>
          <p:cNvPicPr preferRelativeResize="0"/>
          <p:nvPr/>
        </p:nvPicPr>
        <p:blipFill rotWithShape="1">
          <a:blip r:embed="rId3">
            <a:alphaModFix/>
          </a:blip>
          <a:srcRect/>
          <a:stretch/>
        </p:blipFill>
        <p:spPr>
          <a:xfrm>
            <a:off x="6724402" y="4971980"/>
            <a:ext cx="334709" cy="272860"/>
          </a:xfrm>
          <a:prstGeom prst="rect">
            <a:avLst/>
          </a:prstGeom>
          <a:noFill/>
          <a:ln>
            <a:noFill/>
          </a:ln>
        </p:spPr>
      </p:pic>
      <p:pic>
        <p:nvPicPr>
          <p:cNvPr id="199" name="Google Shape;199;p11"/>
          <p:cNvPicPr preferRelativeResize="0"/>
          <p:nvPr/>
        </p:nvPicPr>
        <p:blipFill rotWithShape="1">
          <a:blip r:embed="rId4">
            <a:alphaModFix/>
          </a:blip>
          <a:srcRect/>
          <a:stretch/>
        </p:blipFill>
        <p:spPr>
          <a:xfrm>
            <a:off x="7198514" y="4971980"/>
            <a:ext cx="365095" cy="272860"/>
          </a:xfrm>
          <a:prstGeom prst="rect">
            <a:avLst/>
          </a:prstGeom>
          <a:noFill/>
          <a:ln>
            <a:noFill/>
          </a:ln>
        </p:spPr>
      </p:pic>
      <p:sp>
        <p:nvSpPr>
          <p:cNvPr id="200" name="Google Shape;200;p11"/>
          <p:cNvSpPr txBox="1"/>
          <p:nvPr/>
        </p:nvSpPr>
        <p:spPr>
          <a:xfrm>
            <a:off x="2322125" y="2833000"/>
            <a:ext cx="23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1" name="Google Shape;201;p11"/>
          <p:cNvSpPr txBox="1"/>
          <p:nvPr/>
        </p:nvSpPr>
        <p:spPr>
          <a:xfrm>
            <a:off x="2724625" y="1997025"/>
            <a:ext cx="959700" cy="4494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Libre Baskerville"/>
                <a:ea typeface="Libre Baskerville"/>
                <a:cs typeface="Libre Baskerville"/>
                <a:sym typeface="Libre Baskerville"/>
              </a:rPr>
              <a:t>R</a:t>
            </a:r>
            <a:endParaRPr sz="4000" b="1" i="0" u="none" strike="noStrike" cap="none">
              <a:solidFill>
                <a:schemeClr val="accent2"/>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Libre Baskerville"/>
                <a:ea typeface="Libre Baskerville"/>
                <a:cs typeface="Libre Baskerville"/>
                <a:sym typeface="Libre Baskerville"/>
              </a:rPr>
              <a:t>E</a:t>
            </a:r>
            <a:endParaRPr sz="4000" b="1" i="0" u="none" strike="noStrike" cap="none">
              <a:solidFill>
                <a:schemeClr val="accent2"/>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Libre Baskerville"/>
                <a:ea typeface="Libre Baskerville"/>
                <a:cs typeface="Libre Baskerville"/>
                <a:sym typeface="Libre Baskerville"/>
              </a:rPr>
              <a:t>C</a:t>
            </a:r>
            <a:endParaRPr sz="4000" b="1" i="0" u="none" strike="noStrike" cap="none">
              <a:solidFill>
                <a:schemeClr val="accent2"/>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Libre Baskerville"/>
                <a:ea typeface="Libre Baskerville"/>
                <a:cs typeface="Libre Baskerville"/>
                <a:sym typeface="Libre Baskerville"/>
              </a:rPr>
              <a:t>Y</a:t>
            </a:r>
            <a:endParaRPr sz="4000" b="1" i="0" u="none" strike="noStrike" cap="none">
              <a:solidFill>
                <a:schemeClr val="accent2"/>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Libre Baskerville"/>
                <a:ea typeface="Libre Baskerville"/>
                <a:cs typeface="Libre Baskerville"/>
                <a:sym typeface="Libre Baskerville"/>
              </a:rPr>
              <a:t>C</a:t>
            </a:r>
            <a:endParaRPr sz="4000" b="1" i="0" u="none" strike="noStrike" cap="none">
              <a:solidFill>
                <a:schemeClr val="accent2"/>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Libre Baskerville"/>
                <a:ea typeface="Libre Baskerville"/>
                <a:cs typeface="Libre Baskerville"/>
                <a:sym typeface="Libre Baskerville"/>
              </a:rPr>
              <a:t>L</a:t>
            </a:r>
            <a:endParaRPr sz="4000" b="1" i="0" u="none" strike="noStrike" cap="none">
              <a:solidFill>
                <a:schemeClr val="accent2"/>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accent2"/>
                </a:solidFill>
                <a:latin typeface="Libre Baskerville"/>
                <a:ea typeface="Libre Baskerville"/>
                <a:cs typeface="Libre Baskerville"/>
                <a:sym typeface="Libre Baskerville"/>
              </a:rPr>
              <a:t>E</a:t>
            </a:r>
            <a:endParaRPr sz="4000" b="1" i="0" u="none" strike="noStrike" cap="none">
              <a:solidFill>
                <a:schemeClr val="accent2"/>
              </a:solidFill>
              <a:latin typeface="Libre Baskerville"/>
              <a:ea typeface="Libre Baskerville"/>
              <a:cs typeface="Libre Baskerville"/>
              <a:sym typeface="Libre Baskerville"/>
            </a:endParaRPr>
          </a:p>
        </p:txBody>
      </p:sp>
      <p:sp>
        <p:nvSpPr>
          <p:cNvPr id="202" name="Google Shape;202;p11"/>
          <p:cNvSpPr txBox="1"/>
          <p:nvPr/>
        </p:nvSpPr>
        <p:spPr>
          <a:xfrm>
            <a:off x="5120775" y="2164900"/>
            <a:ext cx="959700" cy="3509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Libre Baskerville"/>
                <a:ea typeface="Libre Baskerville"/>
                <a:cs typeface="Libre Baskerville"/>
                <a:sym typeface="Libre Baskerville"/>
              </a:rPr>
              <a:t>R</a:t>
            </a:r>
            <a:endParaRPr sz="3600" b="1" i="0" u="none" strike="noStrike" cap="none">
              <a:solidFill>
                <a:schemeClr val="accent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Libre Baskerville"/>
                <a:ea typeface="Libre Baskerville"/>
                <a:cs typeface="Libre Baskerville"/>
                <a:sym typeface="Libre Baskerville"/>
              </a:rPr>
              <a:t>E</a:t>
            </a:r>
            <a:endParaRPr sz="3600" b="1" i="0" u="none" strike="noStrike" cap="none">
              <a:solidFill>
                <a:schemeClr val="accent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Libre Baskerville"/>
                <a:ea typeface="Libre Baskerville"/>
                <a:cs typeface="Libre Baskerville"/>
                <a:sym typeface="Libre Baskerville"/>
              </a:rPr>
              <a:t>DU</a:t>
            </a:r>
            <a:endParaRPr sz="3600" b="1" i="0" u="none" strike="noStrike" cap="none">
              <a:solidFill>
                <a:schemeClr val="accent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Libre Baskerville"/>
                <a:ea typeface="Libre Baskerville"/>
                <a:cs typeface="Libre Baskerville"/>
                <a:sym typeface="Libre Baskerville"/>
              </a:rPr>
              <a:t>C</a:t>
            </a:r>
            <a:endParaRPr sz="3600" b="1" i="0" u="none" strike="noStrike" cap="none">
              <a:solidFill>
                <a:schemeClr val="accent1"/>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Libre Baskerville"/>
                <a:ea typeface="Libre Baskerville"/>
                <a:cs typeface="Libre Baskerville"/>
                <a:sym typeface="Libre Baskerville"/>
              </a:rPr>
              <a:t>E</a:t>
            </a:r>
            <a:endParaRPr sz="3600" b="1" i="0" u="none" strike="noStrike" cap="none">
              <a:solidFill>
                <a:schemeClr val="accent1"/>
              </a:solidFill>
              <a:latin typeface="Libre Baskerville"/>
              <a:ea typeface="Libre Baskerville"/>
              <a:cs typeface="Libre Baskerville"/>
              <a:sym typeface="Libre Baskerville"/>
            </a:endParaRPr>
          </a:p>
        </p:txBody>
      </p:sp>
      <p:sp>
        <p:nvSpPr>
          <p:cNvPr id="203" name="Google Shape;203;p11"/>
          <p:cNvSpPr txBox="1"/>
          <p:nvPr/>
        </p:nvSpPr>
        <p:spPr>
          <a:xfrm>
            <a:off x="7626825" y="2441950"/>
            <a:ext cx="959700" cy="2955300"/>
          </a:xfrm>
          <a:prstGeom prst="rect">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Libre Baskerville"/>
                <a:ea typeface="Libre Baskerville"/>
                <a:cs typeface="Libre Baskerville"/>
                <a:sym typeface="Libre Baskerville"/>
              </a:rPr>
              <a:t>R</a:t>
            </a:r>
            <a:endParaRPr sz="3600" b="1" i="0" u="none" strike="noStrike" cap="none">
              <a:solidFill>
                <a:schemeClr val="accent5"/>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Libre Baskerville"/>
                <a:ea typeface="Libre Baskerville"/>
                <a:cs typeface="Libre Baskerville"/>
                <a:sym typeface="Libre Baskerville"/>
              </a:rPr>
              <a:t>E</a:t>
            </a:r>
            <a:endParaRPr sz="3600" b="1" i="0" u="none" strike="noStrike" cap="none">
              <a:solidFill>
                <a:schemeClr val="accent5"/>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Libre Baskerville"/>
                <a:ea typeface="Libre Baskerville"/>
                <a:cs typeface="Libre Baskerville"/>
                <a:sym typeface="Libre Baskerville"/>
              </a:rPr>
              <a:t>U</a:t>
            </a:r>
            <a:endParaRPr sz="3600" b="1" i="0" u="none" strike="noStrike" cap="none">
              <a:solidFill>
                <a:schemeClr val="accent5"/>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Libre Baskerville"/>
                <a:ea typeface="Libre Baskerville"/>
                <a:cs typeface="Libre Baskerville"/>
                <a:sym typeface="Libre Baskerville"/>
              </a:rPr>
              <a:t>S</a:t>
            </a:r>
            <a:endParaRPr sz="3600" b="1" i="0" u="none" strike="noStrike" cap="none">
              <a:solidFill>
                <a:schemeClr val="accent5"/>
              </a:solidFill>
              <a:latin typeface="Libre Baskerville"/>
              <a:ea typeface="Libre Baskerville"/>
              <a:cs typeface="Libre Baskerville"/>
              <a:sym typeface="Libre Baskerville"/>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5"/>
                </a:solidFill>
                <a:latin typeface="Libre Baskerville"/>
                <a:ea typeface="Libre Baskerville"/>
                <a:cs typeface="Libre Baskerville"/>
                <a:sym typeface="Libre Baskerville"/>
              </a:rPr>
              <a:t>E</a:t>
            </a:r>
            <a:endParaRPr sz="3600" b="1" i="0" u="none" strike="noStrike" cap="none">
              <a:solidFill>
                <a:schemeClr val="accent5"/>
              </a:solidFill>
              <a:latin typeface="Libre Baskerville"/>
              <a:ea typeface="Libre Baskerville"/>
              <a:cs typeface="Libre Baskerville"/>
              <a:sym typeface="Libre Baskerville"/>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21eb926805_0_200"/>
          <p:cNvSpPr/>
          <p:nvPr/>
        </p:nvSpPr>
        <p:spPr>
          <a:xfrm>
            <a:off x="494475" y="3660025"/>
            <a:ext cx="3496500" cy="7656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100" b="1" i="0" u="none" strike="noStrike" cap="none">
                <a:solidFill>
                  <a:schemeClr val="dk1"/>
                </a:solidFill>
                <a:latin typeface="Arial"/>
                <a:ea typeface="Arial"/>
                <a:cs typeface="Arial"/>
                <a:sym typeface="Arial"/>
              </a:rPr>
              <a:t>Respect for Product</a:t>
            </a:r>
            <a:r>
              <a:rPr lang="en-US" sz="2100" b="0" i="0" u="none" strike="noStrike" cap="none">
                <a:solidFill>
                  <a:schemeClr val="lt1"/>
                </a:solidFill>
                <a:latin typeface="Arial"/>
                <a:ea typeface="Arial"/>
                <a:cs typeface="Arial"/>
                <a:sym typeface="Arial"/>
              </a:rPr>
              <a:t>	</a:t>
            </a:r>
            <a:endParaRPr sz="1700" b="0" i="0" u="none" strike="noStrike" cap="none">
              <a:solidFill>
                <a:srgbClr val="000000"/>
              </a:solidFill>
              <a:latin typeface="Arial"/>
              <a:ea typeface="Arial"/>
              <a:cs typeface="Arial"/>
              <a:sym typeface="Arial"/>
            </a:endParaRPr>
          </a:p>
        </p:txBody>
      </p:sp>
      <p:sp>
        <p:nvSpPr>
          <p:cNvPr id="209" name="Google Shape;209;g121eb926805_0_200"/>
          <p:cNvSpPr txBox="1">
            <a:spLocks noGrp="1"/>
          </p:cNvSpPr>
          <p:nvPr>
            <p:ph type="title"/>
          </p:nvPr>
        </p:nvSpPr>
        <p:spPr>
          <a:xfrm>
            <a:off x="639407" y="1393613"/>
            <a:ext cx="11262900" cy="824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Calibri"/>
              <a:buNone/>
            </a:pPr>
            <a:r>
              <a:rPr lang="en-US" sz="4400">
                <a:solidFill>
                  <a:schemeClr val="accent1"/>
                </a:solidFill>
                <a:latin typeface="Libre Baskerville"/>
                <a:ea typeface="Libre Baskerville"/>
                <a:cs typeface="Libre Baskerville"/>
                <a:sym typeface="Libre Baskerville"/>
              </a:rPr>
              <a:t>AND ABOVE ALL, RESPECT</a:t>
            </a:r>
            <a:endParaRPr sz="4400">
              <a:solidFill>
                <a:schemeClr val="accent1"/>
              </a:solidFill>
              <a:latin typeface="Libre Baskerville"/>
              <a:ea typeface="Libre Baskerville"/>
              <a:cs typeface="Libre Baskerville"/>
              <a:sym typeface="Libre Baskerville"/>
            </a:endParaRPr>
          </a:p>
        </p:txBody>
      </p:sp>
      <p:pic>
        <p:nvPicPr>
          <p:cNvPr id="210" name="Google Shape;210;g121eb926805_0_200"/>
          <p:cNvPicPr preferRelativeResize="0"/>
          <p:nvPr/>
        </p:nvPicPr>
        <p:blipFill rotWithShape="1">
          <a:blip r:embed="rId3">
            <a:alphaModFix/>
          </a:blip>
          <a:srcRect/>
          <a:stretch/>
        </p:blipFill>
        <p:spPr>
          <a:xfrm>
            <a:off x="6724402" y="4971980"/>
            <a:ext cx="334709" cy="272860"/>
          </a:xfrm>
          <a:prstGeom prst="rect">
            <a:avLst/>
          </a:prstGeom>
          <a:noFill/>
          <a:ln>
            <a:noFill/>
          </a:ln>
        </p:spPr>
      </p:pic>
      <p:pic>
        <p:nvPicPr>
          <p:cNvPr id="211" name="Google Shape;211;g121eb926805_0_200"/>
          <p:cNvPicPr preferRelativeResize="0"/>
          <p:nvPr/>
        </p:nvPicPr>
        <p:blipFill rotWithShape="1">
          <a:blip r:embed="rId4">
            <a:alphaModFix/>
          </a:blip>
          <a:srcRect/>
          <a:stretch/>
        </p:blipFill>
        <p:spPr>
          <a:xfrm>
            <a:off x="7198514" y="4971980"/>
            <a:ext cx="365095" cy="272860"/>
          </a:xfrm>
          <a:prstGeom prst="rect">
            <a:avLst/>
          </a:prstGeom>
          <a:noFill/>
          <a:ln>
            <a:noFill/>
          </a:ln>
        </p:spPr>
      </p:pic>
      <p:sp>
        <p:nvSpPr>
          <p:cNvPr id="212" name="Google Shape;212;g121eb926805_0_200"/>
          <p:cNvSpPr/>
          <p:nvPr/>
        </p:nvSpPr>
        <p:spPr>
          <a:xfrm>
            <a:off x="4352975" y="3660025"/>
            <a:ext cx="3496500" cy="76560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1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2100" b="0" i="0" u="none" strike="noStrike" cap="none">
                <a:solidFill>
                  <a:schemeClr val="lt1"/>
                </a:solidFill>
                <a:latin typeface="Arial"/>
                <a:ea typeface="Arial"/>
                <a:cs typeface="Arial"/>
                <a:sym typeface="Arial"/>
              </a:rPr>
              <a:t>Respect for Community	</a:t>
            </a:r>
            <a:endParaRPr sz="1700" b="0" i="0" u="none" strike="noStrike" cap="none">
              <a:solidFill>
                <a:srgbClr val="000000"/>
              </a:solidFill>
              <a:latin typeface="Arial"/>
              <a:ea typeface="Arial"/>
              <a:cs typeface="Arial"/>
              <a:sym typeface="Arial"/>
            </a:endParaRPr>
          </a:p>
        </p:txBody>
      </p:sp>
      <p:sp>
        <p:nvSpPr>
          <p:cNvPr id="213" name="Google Shape;213;g121eb926805_0_200"/>
          <p:cNvSpPr/>
          <p:nvPr/>
        </p:nvSpPr>
        <p:spPr>
          <a:xfrm>
            <a:off x="8323325" y="3620775"/>
            <a:ext cx="3496500" cy="765600"/>
          </a:xfrm>
          <a:prstGeom prst="roundRect">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100" b="1" i="0" u="none" strike="noStrike" cap="none">
                <a:solidFill>
                  <a:schemeClr val="dk1"/>
                </a:solidFill>
                <a:latin typeface="Arial"/>
                <a:ea typeface="Arial"/>
                <a:cs typeface="Arial"/>
                <a:sym typeface="Arial"/>
              </a:rPr>
              <a:t>Respect for Stakeholders</a:t>
            </a:r>
            <a:r>
              <a:rPr lang="en-US" sz="2100" b="0" i="0" u="none" strike="noStrike" cap="none">
                <a:solidFill>
                  <a:schemeClr val="lt1"/>
                </a:solidFill>
                <a:latin typeface="Arial"/>
                <a:ea typeface="Arial"/>
                <a:cs typeface="Arial"/>
                <a:sym typeface="Arial"/>
              </a:rPr>
              <a:t>	</a:t>
            </a:r>
            <a:endParaRPr sz="17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21eb926805_0_0"/>
          <p:cNvSpPr txBox="1">
            <a:spLocks noGrp="1"/>
          </p:cNvSpPr>
          <p:nvPr>
            <p:ph type="title"/>
          </p:nvPr>
        </p:nvSpPr>
        <p:spPr>
          <a:xfrm>
            <a:off x="584950" y="1512800"/>
            <a:ext cx="11006400" cy="103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6498C"/>
              </a:buClr>
              <a:buSzPts val="6000"/>
              <a:buFont typeface="Calibri"/>
              <a:buNone/>
            </a:pPr>
            <a:r>
              <a:rPr lang="en-US">
                <a:solidFill>
                  <a:srgbClr val="26498C"/>
                </a:solidFill>
                <a:latin typeface="Libre Baskerville"/>
                <a:ea typeface="Libre Baskerville"/>
                <a:cs typeface="Libre Baskerville"/>
                <a:sym typeface="Libre Baskerville"/>
              </a:rPr>
              <a:t>RECYCLE</a:t>
            </a:r>
            <a:endParaRPr>
              <a:latin typeface="Libre Baskerville"/>
              <a:ea typeface="Libre Baskerville"/>
              <a:cs typeface="Libre Baskerville"/>
              <a:sym typeface="Libre Baskerville"/>
            </a:endParaRPr>
          </a:p>
        </p:txBody>
      </p:sp>
      <p:sp>
        <p:nvSpPr>
          <p:cNvPr id="219" name="Google Shape;219;g121eb926805_0_0"/>
          <p:cNvSpPr txBox="1">
            <a:spLocks noGrp="1"/>
          </p:cNvSpPr>
          <p:nvPr>
            <p:ph type="body" idx="1"/>
          </p:nvPr>
        </p:nvSpPr>
        <p:spPr>
          <a:xfrm>
            <a:off x="584950" y="2821800"/>
            <a:ext cx="11473800" cy="121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None/>
            </a:pPr>
            <a:r>
              <a:rPr lang="en-US">
                <a:solidFill>
                  <a:schemeClr val="dk1"/>
                </a:solidFill>
                <a:latin typeface="Arial"/>
                <a:ea typeface="Arial"/>
                <a:cs typeface="Arial"/>
                <a:sym typeface="Arial"/>
              </a:rPr>
              <a:t>A strategic and innovative recycling program runs through every department </a:t>
            </a:r>
            <a:endParaRPr>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None/>
            </a:pPr>
            <a:r>
              <a:rPr lang="en-US">
                <a:solidFill>
                  <a:schemeClr val="dk1"/>
                </a:solidFill>
                <a:latin typeface="Arial"/>
                <a:ea typeface="Arial"/>
                <a:cs typeface="Arial"/>
                <a:sym typeface="Arial"/>
              </a:rPr>
              <a:t>and distribution center in our global organization. </a:t>
            </a:r>
            <a:endParaRPr sz="440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aphicFrame>
        <p:nvGraphicFramePr>
          <p:cNvPr id="225" name="Google Shape;225;g121eb926805_0_108"/>
          <p:cNvGraphicFramePr/>
          <p:nvPr/>
        </p:nvGraphicFramePr>
        <p:xfrm>
          <a:off x="970875" y="1776855"/>
          <a:ext cx="3000000" cy="3000000"/>
        </p:xfrm>
        <a:graphic>
          <a:graphicData uri="http://schemas.openxmlformats.org/drawingml/2006/table">
            <a:tbl>
              <a:tblPr>
                <a:noFill/>
                <a:tableStyleId>{40D11AB8-EE25-43E3-8182-A3B540BF646A}</a:tableStyleId>
              </a:tblPr>
              <a:tblGrid>
                <a:gridCol w="1993100">
                  <a:extLst>
                    <a:ext uri="{9D8B030D-6E8A-4147-A177-3AD203B41FA5}">
                      <a16:colId xmlns:a16="http://schemas.microsoft.com/office/drawing/2014/main" val="20000"/>
                    </a:ext>
                  </a:extLst>
                </a:gridCol>
                <a:gridCol w="4840400">
                  <a:extLst>
                    <a:ext uri="{9D8B030D-6E8A-4147-A177-3AD203B41FA5}">
                      <a16:colId xmlns:a16="http://schemas.microsoft.com/office/drawing/2014/main" val="20001"/>
                    </a:ext>
                  </a:extLst>
                </a:gridCol>
                <a:gridCol w="3416750">
                  <a:extLst>
                    <a:ext uri="{9D8B030D-6E8A-4147-A177-3AD203B41FA5}">
                      <a16:colId xmlns:a16="http://schemas.microsoft.com/office/drawing/2014/main" val="20002"/>
                    </a:ext>
                  </a:extLst>
                </a:gridCol>
              </a:tblGrid>
              <a:tr h="406900">
                <a:tc>
                  <a:txBody>
                    <a:bodyPr/>
                    <a:lstStyle/>
                    <a:p>
                      <a:pPr marL="0" marR="0" lvl="0" indent="0" algn="l" rtl="0">
                        <a:lnSpc>
                          <a:spcPct val="100000"/>
                        </a:lnSpc>
                        <a:spcBef>
                          <a:spcPts val="0"/>
                        </a:spcBef>
                        <a:spcAft>
                          <a:spcPts val="0"/>
                        </a:spcAft>
                        <a:buClr>
                          <a:srgbClr val="000000"/>
                        </a:buClr>
                        <a:buSzPts val="1600"/>
                        <a:buFont typeface="Arial"/>
                        <a:buNone/>
                      </a:pPr>
                      <a:r>
                        <a:rPr lang="en-US" sz="2000" b="1"/>
                        <a:t>Department</a:t>
                      </a:r>
                      <a:endParaRPr sz="20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US" sz="2000" b="1" u="none" strike="noStrike" cap="none">
                          <a:solidFill>
                            <a:schemeClr val="dk1"/>
                          </a:solidFill>
                        </a:rPr>
                        <a:t>What We’ve Done</a:t>
                      </a:r>
                      <a:endParaRPr sz="2000" b="1" u="none" strike="noStrike" cap="none">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700"/>
                        <a:buFont typeface="Arial"/>
                        <a:buNone/>
                      </a:pPr>
                      <a:r>
                        <a:rPr lang="en-US" sz="2000" b="1" u="none" strike="noStrike" cap="none">
                          <a:solidFill>
                            <a:schemeClr val="dk1"/>
                          </a:solidFill>
                        </a:rPr>
                        <a:t>Impacts</a:t>
                      </a:r>
                      <a:endParaRPr sz="2000" b="1" u="none" strike="noStrike" cap="none">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CECEC"/>
                    </a:solidFill>
                  </a:tcPr>
                </a:tc>
                <a:extLst>
                  <a:ext uri="{0D108BD9-81ED-4DB2-BD59-A6C34878D82A}">
                    <a16:rowId xmlns:a16="http://schemas.microsoft.com/office/drawing/2014/main" val="10000"/>
                  </a:ext>
                </a:extLst>
              </a:tr>
              <a:tr h="10104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t>Rx Lab</a:t>
                      </a:r>
                      <a:endParaRPr sz="1600" b="1" u="none" strike="noStrike" cap="none"/>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rPr>
                        <a:t>Our state-of-the-art optical lab has been recycling 100% of its plastic lens waste since 2010. </a:t>
                      </a:r>
                      <a:endParaRPr sz="2100" u="none" strike="noStrike" cap="none"/>
                    </a:p>
                  </a:txBody>
                  <a:tcPr marL="91425" marR="91425" marT="91425" marB="91425">
                    <a:lnL w="38100"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rPr>
                        <a:t>In that time, we have recycled 271,250 lbs of plastic shavings.</a:t>
                      </a:r>
                      <a:r>
                        <a:rPr lang="en-US" sz="1700" b="1" u="none" strike="noStrike" cap="none">
                          <a:solidFill>
                            <a:schemeClr val="dk1"/>
                          </a:solidFill>
                          <a:highlight>
                            <a:srgbClr val="FFFFFF"/>
                          </a:highlight>
                        </a:rPr>
                        <a:t> </a:t>
                      </a:r>
                      <a:endParaRPr sz="1700" b="1" u="none" strike="noStrike" cap="none">
                        <a:solidFill>
                          <a:schemeClr val="dk1"/>
                        </a:solidFill>
                        <a:highlight>
                          <a:srgbClr val="FFFFFF"/>
                        </a:highlight>
                      </a:endParaRPr>
                    </a:p>
                    <a:p>
                      <a:pPr marL="0" marR="0" lvl="0" indent="0" algn="l" rtl="0">
                        <a:lnSpc>
                          <a:spcPct val="100000"/>
                        </a:lnSpc>
                        <a:spcBef>
                          <a:spcPts val="0"/>
                        </a:spcBef>
                        <a:spcAft>
                          <a:spcPts val="0"/>
                        </a:spcAft>
                        <a:buClr>
                          <a:schemeClr val="dk1"/>
                        </a:buClr>
                        <a:buSzPts val="1100"/>
                        <a:buFont typeface="Arial"/>
                        <a:buNone/>
                      </a:pPr>
                      <a:endParaRPr sz="1700" b="1" u="none" strike="noStrike" cap="none">
                        <a:solidFill>
                          <a:schemeClr val="dk1"/>
                        </a:solidFill>
                        <a:highlight>
                          <a:srgbClr val="FFFFFF"/>
                        </a:highlight>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CECEC"/>
                    </a:solidFill>
                  </a:tcPr>
                </a:tc>
                <a:extLst>
                  <a:ext uri="{0D108BD9-81ED-4DB2-BD59-A6C34878D82A}">
                    <a16:rowId xmlns:a16="http://schemas.microsoft.com/office/drawing/2014/main" val="10001"/>
                  </a:ext>
                </a:extLst>
              </a:tr>
              <a:tr h="14275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t>Customer Care Repair Center</a:t>
                      </a:r>
                      <a:endParaRPr sz="16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rPr>
                        <a:t>We have recycled broken or damaged frames and lenses with a third-party partner since 2019.</a:t>
                      </a:r>
                      <a:endParaRPr sz="21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rPr>
                        <a:t>Prevented approximately. 39,000 lbs of damaged frames and approximately 15,000 lbs of damaged lenses from entering landfills.</a:t>
                      </a:r>
                      <a:endParaRPr sz="21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5503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t>In-House Recycling</a:t>
                      </a:r>
                      <a:endParaRPr sz="16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rPr>
                        <a:t>We have tracked our recycling of cardboard, mixed paper, acrylic display cases and other recyclables since 2014. We also recycle light bulbs, batteries, wooden pallets, old electronics and scrap metal.</a:t>
                      </a:r>
                      <a:endParaRPr sz="1700" u="none" strike="noStrike" cap="none">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rPr>
                        <a:t>Since 2014, our recycling partner reports that we have saved 18,115 trees, 7,458,944 gallons of water, and lowered our carbon footprint by 1066 tons of CO2.</a:t>
                      </a:r>
                      <a:r>
                        <a:rPr lang="en-US" sz="1700" b="1" u="none" strike="noStrike" cap="none">
                          <a:solidFill>
                            <a:schemeClr val="dk1"/>
                          </a:solidFill>
                        </a:rPr>
                        <a:t> </a:t>
                      </a:r>
                      <a:endParaRPr sz="1700" u="none" strike="noStrike" cap="none">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26" name="Google Shape;226;g121eb926805_0_108"/>
          <p:cNvSpPr txBox="1"/>
          <p:nvPr/>
        </p:nvSpPr>
        <p:spPr>
          <a:xfrm>
            <a:off x="3414700" y="741225"/>
            <a:ext cx="46719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Calibri"/>
                <a:ea typeface="Calibri"/>
                <a:cs typeface="Calibri"/>
                <a:sym typeface="Calibri"/>
              </a:rPr>
              <a:t>RECYCLE - By The Numbers</a:t>
            </a:r>
            <a:endParaRPr sz="3100" b="1"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21eb926805_0_161"/>
          <p:cNvSpPr txBox="1">
            <a:spLocks noGrp="1"/>
          </p:cNvSpPr>
          <p:nvPr>
            <p:ph type="title"/>
          </p:nvPr>
        </p:nvSpPr>
        <p:spPr>
          <a:xfrm>
            <a:off x="584950" y="1512800"/>
            <a:ext cx="11006400" cy="103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6498C"/>
              </a:buClr>
              <a:buSzPts val="6000"/>
              <a:buFont typeface="Calibri"/>
              <a:buNone/>
            </a:pPr>
            <a:r>
              <a:rPr lang="en-US">
                <a:solidFill>
                  <a:srgbClr val="26498C"/>
                </a:solidFill>
                <a:latin typeface="Libre Baskerville"/>
                <a:ea typeface="Libre Baskerville"/>
                <a:cs typeface="Libre Baskerville"/>
                <a:sym typeface="Libre Baskerville"/>
              </a:rPr>
              <a:t>REDUCE</a:t>
            </a:r>
            <a:endParaRPr>
              <a:latin typeface="Libre Baskerville"/>
              <a:ea typeface="Libre Baskerville"/>
              <a:cs typeface="Libre Baskerville"/>
              <a:sym typeface="Libre Baskerville"/>
            </a:endParaRPr>
          </a:p>
        </p:txBody>
      </p:sp>
      <p:sp>
        <p:nvSpPr>
          <p:cNvPr id="232" name="Google Shape;232;g121eb926805_0_161"/>
          <p:cNvSpPr txBox="1">
            <a:spLocks noGrp="1"/>
          </p:cNvSpPr>
          <p:nvPr>
            <p:ph type="body" idx="1"/>
          </p:nvPr>
        </p:nvSpPr>
        <p:spPr>
          <a:xfrm>
            <a:off x="584950" y="2821800"/>
            <a:ext cx="11473800" cy="121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None/>
            </a:pPr>
            <a:r>
              <a:rPr lang="en-US" sz="3100" b="1">
                <a:solidFill>
                  <a:srgbClr val="2394CD"/>
                </a:solidFill>
                <a:highlight>
                  <a:srgbClr val="FFFFFF"/>
                </a:highlight>
              </a:rPr>
              <a:t>Saving paper, shipping, and resources.</a:t>
            </a:r>
            <a:endParaRPr sz="3100" b="1">
              <a:solidFill>
                <a:srgbClr val="2394CD"/>
              </a:solidFill>
              <a:highlight>
                <a:srgbClr val="FFFFFF"/>
              </a:highlight>
            </a:endParaRPr>
          </a:p>
          <a:p>
            <a:pPr marL="0" lvl="0" indent="0" algn="ctr" rtl="0">
              <a:lnSpc>
                <a:spcPct val="100000"/>
              </a:lnSpc>
              <a:spcBef>
                <a:spcPts val="0"/>
              </a:spcBef>
              <a:spcAft>
                <a:spcPts val="0"/>
              </a:spcAft>
              <a:buClr>
                <a:schemeClr val="dk1"/>
              </a:buClr>
              <a:buSzPts val="1100"/>
              <a:buNone/>
            </a:pPr>
            <a:r>
              <a:rPr lang="en-US">
                <a:solidFill>
                  <a:schemeClr val="dk1"/>
                </a:solidFill>
                <a:highlight>
                  <a:srgbClr val="FFFFFF"/>
                </a:highlight>
              </a:rPr>
              <a:t>You don’t have to recycle what you don’t use.</a:t>
            </a:r>
            <a:endParaRPr sz="440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aphicFrame>
        <p:nvGraphicFramePr>
          <p:cNvPr id="238" name="Google Shape;238;g121eb926805_0_116"/>
          <p:cNvGraphicFramePr/>
          <p:nvPr/>
        </p:nvGraphicFramePr>
        <p:xfrm>
          <a:off x="929400" y="1427500"/>
          <a:ext cx="3000000" cy="3000000"/>
        </p:xfrm>
        <a:graphic>
          <a:graphicData uri="http://schemas.openxmlformats.org/drawingml/2006/table">
            <a:tbl>
              <a:tblPr>
                <a:noFill/>
                <a:tableStyleId>{40D11AB8-EE25-43E3-8182-A3B540BF646A}</a:tableStyleId>
              </a:tblPr>
              <a:tblGrid>
                <a:gridCol w="5213400">
                  <a:extLst>
                    <a:ext uri="{9D8B030D-6E8A-4147-A177-3AD203B41FA5}">
                      <a16:colId xmlns:a16="http://schemas.microsoft.com/office/drawing/2014/main" val="20000"/>
                    </a:ext>
                  </a:extLst>
                </a:gridCol>
                <a:gridCol w="4223500">
                  <a:extLst>
                    <a:ext uri="{9D8B030D-6E8A-4147-A177-3AD203B41FA5}">
                      <a16:colId xmlns:a16="http://schemas.microsoft.com/office/drawing/2014/main" val="20001"/>
                    </a:ext>
                  </a:extLst>
                </a:gridCol>
              </a:tblGrid>
              <a:tr h="37720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t>What We’ve Done</a:t>
                      </a:r>
                      <a:endParaRPr sz="20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t>Impacts</a:t>
                      </a:r>
                      <a:endParaRPr sz="20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139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Launched our Go-Green Initiative in 2008 to achieve our goal of creating “paperless” office systems. Added a paperless Human Capital Management system in 2014 </a:t>
                      </a:r>
                      <a:endParaRPr sz="16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As an example, our digital 80-page employee handbook saves about 70,000 pages of paper each year, the equivalent of about seven standard pine trees.</a:t>
                      </a:r>
                      <a:endParaRPr sz="1600" i="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791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dk1"/>
                          </a:solidFill>
                        </a:rPr>
                        <a:t>We print materials, but only if we’re asked to.</a:t>
                      </a:r>
                      <a:r>
                        <a:rPr lang="en-US" sz="1600" u="none" strike="noStrike" cap="none">
                          <a:solidFill>
                            <a:schemeClr val="dk1"/>
                          </a:solidFill>
                        </a:rPr>
                        <a:t> Maui Jim is 100% committed to our “digital first” strategy for all marketing, sales and training materials. </a:t>
                      </a:r>
                      <a:endParaRPr sz="16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We use a print-on-demand system for</a:t>
                      </a:r>
                      <a:r>
                        <a:rPr lang="en-US" sz="1600" u="none" strike="noStrike" cap="none"/>
                        <a:t> most specific requests. We no longer print and send out large quantities of </a:t>
                      </a:r>
                      <a:r>
                        <a:rPr lang="en-US" sz="1600" u="none" strike="noStrike" cap="none">
                          <a:solidFill>
                            <a:schemeClr val="dk1"/>
                          </a:solidFill>
                        </a:rPr>
                        <a:t>catalogs, sell sheets, price lists, training guides and other printed materials.</a:t>
                      </a:r>
                      <a:endParaRPr sz="16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5072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We introduced flat tri-fold eyeglass cases in 2019 to replace existing clamshell and sport zipper cases.</a:t>
                      </a:r>
                      <a:r>
                        <a:rPr lang="en-US" sz="1600" u="none" strike="noStrike" cap="none"/>
                        <a:t> This lowers waste, and the amount of material and packaging we use and reduces our shipping weight and carbon footprint. </a:t>
                      </a:r>
                      <a:endParaRPr sz="16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p>
                    <a:p>
                      <a:pPr marL="0" marR="0" lvl="0" indent="0" algn="l" rtl="0">
                        <a:lnSpc>
                          <a:spcPct val="100000"/>
                        </a:lnSpc>
                        <a:spcBef>
                          <a:spcPts val="0"/>
                        </a:spcBef>
                        <a:spcAft>
                          <a:spcPts val="0"/>
                        </a:spcAft>
                        <a:buClr>
                          <a:srgbClr val="000000"/>
                        </a:buClr>
                        <a:buSzPts val="1600"/>
                        <a:buFont typeface="Arial"/>
                        <a:buNone/>
                      </a:pPr>
                      <a:endParaRPr sz="1600"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We have greatly reduced the number of shipping cartons required which has subsequently reduced the number of containers shipped every year.</a:t>
                      </a:r>
                      <a:endParaRPr sz="1600" b="1"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p>
                    <a:p>
                      <a:pPr marL="0" marR="0" lvl="0" indent="0" algn="ctr" rtl="0">
                        <a:lnSpc>
                          <a:spcPct val="100000"/>
                        </a:lnSpc>
                        <a:spcBef>
                          <a:spcPts val="0"/>
                        </a:spcBef>
                        <a:spcAft>
                          <a:spcPts val="0"/>
                        </a:spcAft>
                        <a:buClr>
                          <a:srgbClr val="000000"/>
                        </a:buClr>
                        <a:buSzPts val="1600"/>
                        <a:buFont typeface="Arial"/>
                        <a:buNone/>
                      </a:pPr>
                      <a:r>
                        <a:rPr lang="en-US" sz="1600" b="1" i="1" u="none" strike="noStrike" cap="none"/>
                        <a:t>see detail in next slide  </a:t>
                      </a:r>
                      <a:r>
                        <a:rPr lang="en-US" sz="1600" b="1" i="1" u="none" strike="noStrike" cap="none">
                          <a:solidFill>
                            <a:schemeClr val="dk1"/>
                          </a:solidFill>
                        </a:rPr>
                        <a:t> </a:t>
                      </a:r>
                      <a:endParaRPr sz="1600" b="1" i="1" u="none" strike="noStrike" cap="none">
                        <a:solidFill>
                          <a:srgbClr val="0000FF"/>
                        </a:solidFill>
                      </a:endParaRPr>
                    </a:p>
                    <a:p>
                      <a:pPr marL="0" marR="0" lvl="0" indent="0" algn="l" rtl="0">
                        <a:lnSpc>
                          <a:spcPct val="100000"/>
                        </a:lnSpc>
                        <a:spcBef>
                          <a:spcPts val="0"/>
                        </a:spcBef>
                        <a:spcAft>
                          <a:spcPts val="0"/>
                        </a:spcAft>
                        <a:buClr>
                          <a:srgbClr val="000000"/>
                        </a:buClr>
                        <a:buSzPts val="1600"/>
                        <a:buFont typeface="Arial"/>
                        <a:buNone/>
                      </a:pPr>
                      <a:endParaRPr sz="1600" b="1" u="none" strike="noStrike" cap="none"/>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9" name="Google Shape;239;g121eb926805_0_116"/>
          <p:cNvSpPr txBox="1"/>
          <p:nvPr/>
        </p:nvSpPr>
        <p:spPr>
          <a:xfrm>
            <a:off x="3414700" y="565000"/>
            <a:ext cx="46719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Calibri"/>
                <a:ea typeface="Calibri"/>
                <a:cs typeface="Calibri"/>
                <a:sym typeface="Calibri"/>
              </a:rPr>
              <a:t>REDUCE - By The Numbers</a:t>
            </a:r>
            <a:endParaRPr sz="3100" b="1"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1b3de2ef61_3_0"/>
          <p:cNvSpPr txBox="1">
            <a:spLocks noGrp="1"/>
          </p:cNvSpPr>
          <p:nvPr>
            <p:ph type="title"/>
          </p:nvPr>
        </p:nvSpPr>
        <p:spPr>
          <a:xfrm>
            <a:off x="1247825" y="650100"/>
            <a:ext cx="9735300" cy="51561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26498C"/>
              </a:buClr>
              <a:buSzPct val="177049"/>
              <a:buFont typeface="Calibri"/>
              <a:buNone/>
            </a:pPr>
            <a:r>
              <a:rPr lang="en-US" sz="3388" b="1">
                <a:solidFill>
                  <a:srgbClr val="26498C"/>
                </a:solidFill>
                <a:latin typeface="Arial"/>
                <a:ea typeface="Arial"/>
                <a:cs typeface="Arial"/>
                <a:sym typeface="Arial"/>
              </a:rPr>
              <a:t>THE IMPACT OF OUR NEW TRI-FOLD PACKAGING</a:t>
            </a:r>
            <a:endParaRPr sz="3388" b="1">
              <a:solidFill>
                <a:srgbClr val="26498C"/>
              </a:solidFill>
              <a:latin typeface="Arial"/>
              <a:ea typeface="Arial"/>
              <a:cs typeface="Arial"/>
              <a:sym typeface="Arial"/>
            </a:endParaRPr>
          </a:p>
          <a:p>
            <a:pPr marL="0" lvl="0" indent="0" algn="l" rtl="0">
              <a:lnSpc>
                <a:spcPct val="90000"/>
              </a:lnSpc>
              <a:spcBef>
                <a:spcPts val="0"/>
              </a:spcBef>
              <a:spcAft>
                <a:spcPts val="0"/>
              </a:spcAft>
              <a:buClr>
                <a:srgbClr val="26498C"/>
              </a:buClr>
              <a:buSzPct val="171428"/>
              <a:buFont typeface="Calibri"/>
              <a:buNone/>
            </a:pPr>
            <a:endParaRPr sz="3500">
              <a:solidFill>
                <a:srgbClr val="26498C"/>
              </a:solidFill>
            </a:endParaRPr>
          </a:p>
          <a:p>
            <a:pPr marL="0" lvl="0" indent="0" algn="l" rtl="0">
              <a:lnSpc>
                <a:spcPct val="115000"/>
              </a:lnSpc>
              <a:spcBef>
                <a:spcPts val="1200"/>
              </a:spcBef>
              <a:spcAft>
                <a:spcPts val="0"/>
              </a:spcAft>
              <a:buClr>
                <a:schemeClr val="dk1"/>
              </a:buClr>
              <a:buSzPct val="49494"/>
              <a:buFont typeface="Arial"/>
              <a:buNone/>
            </a:pPr>
            <a:r>
              <a:rPr lang="en-US" sz="2222" b="1">
                <a:latin typeface="Arial"/>
                <a:ea typeface="Arial"/>
                <a:cs typeface="Arial"/>
                <a:sym typeface="Arial"/>
              </a:rPr>
              <a:t>In 2019, we redesigned our eyewear packaging with sustainability in mind.</a:t>
            </a:r>
            <a:endParaRPr sz="2222" b="1">
              <a:latin typeface="Arial"/>
              <a:ea typeface="Arial"/>
              <a:cs typeface="Arial"/>
              <a:sym typeface="Arial"/>
            </a:endParaRPr>
          </a:p>
          <a:p>
            <a:pPr marL="0" lvl="0" indent="0" algn="l" rtl="0">
              <a:lnSpc>
                <a:spcPct val="115000"/>
              </a:lnSpc>
              <a:spcBef>
                <a:spcPts val="1200"/>
              </a:spcBef>
              <a:spcAft>
                <a:spcPts val="0"/>
              </a:spcAft>
              <a:buClr>
                <a:schemeClr val="dk1"/>
              </a:buClr>
              <a:buSzPct val="49494"/>
              <a:buFont typeface="Arial"/>
              <a:buNone/>
            </a:pPr>
            <a:r>
              <a:rPr lang="en-US" sz="2222">
                <a:latin typeface="Arial"/>
                <a:ea typeface="Arial"/>
                <a:cs typeface="Arial"/>
                <a:sym typeface="Arial"/>
              </a:rPr>
              <a:t>Our new tri-fold case is 65% lighter than the old clamshell, and 27% lighter than the zippered case. </a:t>
            </a:r>
            <a:endParaRPr sz="2222">
              <a:latin typeface="Arial"/>
              <a:ea typeface="Arial"/>
              <a:cs typeface="Arial"/>
              <a:sym typeface="Arial"/>
            </a:endParaRPr>
          </a:p>
          <a:p>
            <a:pPr marL="0" lvl="0" indent="0" algn="l" rtl="0">
              <a:lnSpc>
                <a:spcPct val="115000"/>
              </a:lnSpc>
              <a:spcBef>
                <a:spcPts val="1200"/>
              </a:spcBef>
              <a:spcAft>
                <a:spcPts val="0"/>
              </a:spcAft>
              <a:buClr>
                <a:schemeClr val="dk1"/>
              </a:buClr>
              <a:buSzPct val="49494"/>
              <a:buFont typeface="Arial"/>
              <a:buNone/>
            </a:pPr>
            <a:r>
              <a:rPr lang="en-US" sz="2222">
                <a:latin typeface="Arial"/>
                <a:ea typeface="Arial"/>
                <a:cs typeface="Arial"/>
                <a:sym typeface="Arial"/>
              </a:rPr>
              <a:t>200 tri-fold cases can fit in a carton that could only hold 40 clamshell cases. This has resulted in an 80% reduction in the number of shipping cartons required, and 24 less containers being shipped annually from China.The C02 emissions savings from those containers totals 33,860 tons of CO2e, which is equivalent to:</a:t>
            </a:r>
            <a:endParaRPr sz="2222">
              <a:latin typeface="Arial"/>
              <a:ea typeface="Arial"/>
              <a:cs typeface="Arial"/>
              <a:sym typeface="Arial"/>
            </a:endParaRPr>
          </a:p>
          <a:p>
            <a:pPr marL="457200" lvl="0" indent="-355662" algn="l" rtl="0">
              <a:lnSpc>
                <a:spcPct val="115000"/>
              </a:lnSpc>
              <a:spcBef>
                <a:spcPts val="1200"/>
              </a:spcBef>
              <a:spcAft>
                <a:spcPts val="0"/>
              </a:spcAft>
              <a:buSzPct val="100000"/>
              <a:buFont typeface="Arial"/>
              <a:buChar char="●"/>
            </a:pPr>
            <a:r>
              <a:rPr lang="en-US" sz="2222">
                <a:latin typeface="Arial"/>
                <a:ea typeface="Arial"/>
                <a:cs typeface="Arial"/>
                <a:sym typeface="Arial"/>
              </a:rPr>
              <a:t>the energy usage from 4,265 homes for one year</a:t>
            </a:r>
            <a:endParaRPr sz="2222">
              <a:latin typeface="Arial"/>
              <a:ea typeface="Arial"/>
              <a:cs typeface="Arial"/>
              <a:sym typeface="Arial"/>
            </a:endParaRPr>
          </a:p>
          <a:p>
            <a:pPr marL="457200" lvl="0" indent="-355662" algn="l" rtl="0">
              <a:lnSpc>
                <a:spcPct val="115000"/>
              </a:lnSpc>
              <a:spcBef>
                <a:spcPts val="0"/>
              </a:spcBef>
              <a:spcAft>
                <a:spcPts val="0"/>
              </a:spcAft>
              <a:buSzPct val="100000"/>
              <a:buFont typeface="Arial"/>
              <a:buChar char="●"/>
            </a:pPr>
            <a:r>
              <a:rPr lang="en-US" sz="2222">
                <a:latin typeface="Arial"/>
                <a:ea typeface="Arial"/>
                <a:cs typeface="Arial"/>
                <a:sym typeface="Arial"/>
              </a:rPr>
              <a:t>78,393 barrels of oil saved</a:t>
            </a:r>
            <a:endParaRPr sz="2222">
              <a:latin typeface="Arial"/>
              <a:ea typeface="Arial"/>
              <a:cs typeface="Arial"/>
              <a:sym typeface="Arial"/>
            </a:endParaRPr>
          </a:p>
          <a:p>
            <a:pPr marL="457200" lvl="0" indent="-355662" algn="l" rtl="0">
              <a:lnSpc>
                <a:spcPct val="115000"/>
              </a:lnSpc>
              <a:spcBef>
                <a:spcPts val="0"/>
              </a:spcBef>
              <a:spcAft>
                <a:spcPts val="0"/>
              </a:spcAft>
              <a:buSzPct val="100000"/>
              <a:buFont typeface="Arial"/>
              <a:buChar char="●"/>
            </a:pPr>
            <a:r>
              <a:rPr lang="en-US" sz="2222">
                <a:latin typeface="Arial"/>
                <a:ea typeface="Arial"/>
                <a:cs typeface="Arial"/>
                <a:sym typeface="Arial"/>
              </a:rPr>
              <a:t>84,047,480 miles driven by the average passenger vehicle</a:t>
            </a:r>
            <a:endParaRPr sz="2222">
              <a:latin typeface="Arial"/>
              <a:ea typeface="Arial"/>
              <a:cs typeface="Arial"/>
              <a:sym typeface="Arial"/>
            </a:endParaRPr>
          </a:p>
          <a:p>
            <a:pPr marL="457200" lvl="0" indent="0" algn="l" rtl="0">
              <a:lnSpc>
                <a:spcPct val="115000"/>
              </a:lnSpc>
              <a:spcBef>
                <a:spcPts val="1200"/>
              </a:spcBef>
              <a:spcAft>
                <a:spcPts val="0"/>
              </a:spcAft>
              <a:buSzPct val="105263"/>
              <a:buNone/>
            </a:pPr>
            <a:endParaRPr sz="1900">
              <a:latin typeface="Arial"/>
              <a:ea typeface="Arial"/>
              <a:cs typeface="Arial"/>
              <a:sym typeface="Arial"/>
            </a:endParaRPr>
          </a:p>
          <a:p>
            <a:pPr marL="0" lvl="0" indent="0" algn="l" rtl="0">
              <a:lnSpc>
                <a:spcPct val="115000"/>
              </a:lnSpc>
              <a:spcBef>
                <a:spcPts val="1200"/>
              </a:spcBef>
              <a:spcAft>
                <a:spcPts val="0"/>
              </a:spcAft>
              <a:buClr>
                <a:schemeClr val="dk1"/>
              </a:buClr>
              <a:buSzPct val="57893"/>
              <a:buFont typeface="Arial"/>
              <a:buNone/>
            </a:pPr>
            <a:endParaRPr sz="1900">
              <a:latin typeface="Arial"/>
              <a:ea typeface="Arial"/>
              <a:cs typeface="Arial"/>
              <a:sym typeface="Arial"/>
            </a:endParaRPr>
          </a:p>
          <a:p>
            <a:pPr marL="0" lvl="0" indent="0" algn="ctr" rtl="0">
              <a:lnSpc>
                <a:spcPct val="90000"/>
              </a:lnSpc>
              <a:spcBef>
                <a:spcPts val="0"/>
              </a:spcBef>
              <a:spcAft>
                <a:spcPts val="0"/>
              </a:spcAft>
              <a:buClr>
                <a:srgbClr val="26498C"/>
              </a:buClr>
              <a:buSzPct val="120000"/>
              <a:buFont typeface="Calibri"/>
              <a:buNone/>
            </a:pPr>
            <a:endParaRPr sz="5000">
              <a:solidFill>
                <a:schemeClr val="accent3"/>
              </a:solidFill>
              <a:latin typeface="Arial"/>
              <a:ea typeface="Arial"/>
              <a:cs typeface="Arial"/>
              <a:sym typeface="Arial"/>
            </a:endParaRPr>
          </a:p>
        </p:txBody>
      </p:sp>
    </p:spTree>
  </p:cSld>
  <p:clrMapOvr>
    <a:masterClrMapping/>
  </p:clrMapOvr>
  <p:transition>
    <p:fade/>
  </p:transition>
</p:sld>
</file>

<file path=ppt/theme/theme1.xml><?xml version="1.0" encoding="utf-8"?>
<a:theme xmlns:a="http://schemas.openxmlformats.org/drawingml/2006/main" name="1_Custom Design">
  <a:themeElements>
    <a:clrScheme name="Custom 13">
      <a:dk1>
        <a:srgbClr val="000000"/>
      </a:dk1>
      <a:lt1>
        <a:srgbClr val="FFFFFF"/>
      </a:lt1>
      <a:dk2>
        <a:srgbClr val="44546A"/>
      </a:dk2>
      <a:lt2>
        <a:srgbClr val="E7E6E6"/>
      </a:lt2>
      <a:accent1>
        <a:srgbClr val="153381"/>
      </a:accent1>
      <a:accent2>
        <a:srgbClr val="F58030"/>
      </a:accent2>
      <a:accent3>
        <a:srgbClr val="B30838"/>
      </a:accent3>
      <a:accent4>
        <a:srgbClr val="FFC300"/>
      </a:accent4>
      <a:accent5>
        <a:srgbClr val="00B5D5"/>
      </a:accent5>
      <a:accent6>
        <a:srgbClr val="C1CD47"/>
      </a:accent6>
      <a:hlink>
        <a:srgbClr val="007049"/>
      </a:hlink>
      <a:folHlink>
        <a:srgbClr val="CA00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2544</Words>
  <Application>Microsoft Office PowerPoint</Application>
  <PresentationFormat>Widescreen</PresentationFormat>
  <Paragraphs>242</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Calibri</vt:lpstr>
      <vt:lpstr>Helvetica Neue</vt:lpstr>
      <vt:lpstr>Arial</vt:lpstr>
      <vt:lpstr>Libre Baskerville</vt:lpstr>
      <vt:lpstr>Noto Sans Symbols</vt:lpstr>
      <vt:lpstr>Times New Roman</vt:lpstr>
      <vt:lpstr>Cambria</vt:lpstr>
      <vt:lpstr>1_Custom Design</vt:lpstr>
      <vt:lpstr> MAUI JIM CSR REPORTING</vt:lpstr>
      <vt:lpstr>CSR comes naturally to Maui Jim</vt:lpstr>
      <vt:lpstr>The Pillars of Maui Jim CSR</vt:lpstr>
      <vt:lpstr>AND ABOVE ALL, RESPECT</vt:lpstr>
      <vt:lpstr>RECYCLE</vt:lpstr>
      <vt:lpstr>PowerPoint Presentation</vt:lpstr>
      <vt:lpstr>REDUCE</vt:lpstr>
      <vt:lpstr>PowerPoint Presentation</vt:lpstr>
      <vt:lpstr>THE IMPACT OF OUR NEW TRI-FOLD PACKAGING  In 2019, we redesigned our eyewear packaging with sustainability in mind. Our new tri-fold case is 65% lighter than the old clamshell, and 27% lighter than the zippered case.  200 tri-fold cases can fit in a carton that could only hold 40 clamshell cases. This has resulted in an 80% reduction in the number of shipping cartons required, and 24 less containers being shipped annually from China.The C02 emissions savings from those containers totals 33,860 tons of CO2e, which is equivalent to: the energy usage from 4,265 homes for one year 78,393 barrels of oil saved 84,047,480 miles driven by the average passenger vehicle   </vt:lpstr>
      <vt:lpstr>REUSE</vt:lpstr>
      <vt:lpstr>PowerPoint Presentation</vt:lpstr>
      <vt:lpstr>RESPECT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MAUI JIM CSR TIMELINE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MAUI JIM CSR REPORTING</dc:title>
  <dc:creator>Renee Moehn</dc:creator>
  <cp:lastModifiedBy>Leslie Lawton</cp:lastModifiedBy>
  <cp:revision>1</cp:revision>
  <dcterms:created xsi:type="dcterms:W3CDTF">2020-11-19T16:49:02Z</dcterms:created>
  <dcterms:modified xsi:type="dcterms:W3CDTF">2022-04-29T00:46:48Z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0x01010067822983FF56C047816AC967109EE994</vt:lpwstr>
  </property>
</Properties>
</file>